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12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1974" y="284892"/>
            <a:ext cx="586805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85215" y="1830712"/>
            <a:ext cx="4848860" cy="44532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921928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65807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61990" y="227331"/>
            <a:ext cx="5868034" cy="10401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3879" y="1773458"/>
            <a:ext cx="5420995" cy="1803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3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6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6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6.png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6.png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6.png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74690" y="321653"/>
            <a:ext cx="584263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 Recognition and Management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0940" y="3807103"/>
            <a:ext cx="7047865" cy="9829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3700"/>
              </a:lnSpc>
              <a:spcBef>
                <a:spcPts val="34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10: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SHOCK RECOGNITION </a:t>
            </a:r>
            <a:r>
              <a:rPr sz="3200" b="1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 MANAGEMENT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13939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63443" y="1514079"/>
            <a:ext cx="10349865" cy="4208145"/>
            <a:chOff x="963443" y="1514079"/>
            <a:chExt cx="10349865" cy="4208145"/>
          </a:xfrm>
        </p:grpSpPr>
        <p:sp>
          <p:nvSpPr>
            <p:cNvPr id="6" name="object 6"/>
            <p:cNvSpPr/>
            <p:nvPr/>
          </p:nvSpPr>
          <p:spPr>
            <a:xfrm>
              <a:off x="982493" y="1726446"/>
              <a:ext cx="10311765" cy="3976370"/>
            </a:xfrm>
            <a:custGeom>
              <a:avLst/>
              <a:gdLst/>
              <a:ahLst/>
              <a:cxnLst/>
              <a:rect l="l" t="t" r="r" b="b"/>
              <a:pathLst>
                <a:path w="10311765" h="3976370">
                  <a:moveTo>
                    <a:pt x="390712" y="1"/>
                  </a:moveTo>
                  <a:lnTo>
                    <a:pt x="441413" y="1"/>
                  </a:lnTo>
                  <a:lnTo>
                    <a:pt x="492113" y="1"/>
                  </a:lnTo>
                  <a:lnTo>
                    <a:pt x="542813" y="1"/>
                  </a:lnTo>
                  <a:lnTo>
                    <a:pt x="593514" y="1"/>
                  </a:lnTo>
                  <a:lnTo>
                    <a:pt x="644214" y="1"/>
                  </a:lnTo>
                  <a:lnTo>
                    <a:pt x="694914" y="1"/>
                  </a:lnTo>
                  <a:lnTo>
                    <a:pt x="745614" y="1"/>
                  </a:lnTo>
                  <a:lnTo>
                    <a:pt x="796315" y="1"/>
                  </a:lnTo>
                  <a:lnTo>
                    <a:pt x="847015" y="1"/>
                  </a:lnTo>
                  <a:lnTo>
                    <a:pt x="897715" y="1"/>
                  </a:lnTo>
                  <a:lnTo>
                    <a:pt x="948415" y="1"/>
                  </a:lnTo>
                  <a:lnTo>
                    <a:pt x="999116" y="1"/>
                  </a:lnTo>
                  <a:lnTo>
                    <a:pt x="1049816" y="1"/>
                  </a:lnTo>
                  <a:lnTo>
                    <a:pt x="1100516" y="1"/>
                  </a:lnTo>
                  <a:lnTo>
                    <a:pt x="1151217" y="1"/>
                  </a:lnTo>
                  <a:lnTo>
                    <a:pt x="1201917" y="1"/>
                  </a:lnTo>
                  <a:lnTo>
                    <a:pt x="1252617" y="1"/>
                  </a:lnTo>
                  <a:lnTo>
                    <a:pt x="1303317" y="1"/>
                  </a:lnTo>
                  <a:lnTo>
                    <a:pt x="1354018" y="1"/>
                  </a:lnTo>
                  <a:lnTo>
                    <a:pt x="1404718" y="1"/>
                  </a:lnTo>
                  <a:lnTo>
                    <a:pt x="1455418" y="1"/>
                  </a:lnTo>
                  <a:lnTo>
                    <a:pt x="1506118" y="1"/>
                  </a:lnTo>
                  <a:lnTo>
                    <a:pt x="1556819" y="1"/>
                  </a:lnTo>
                  <a:lnTo>
                    <a:pt x="1607519" y="1"/>
                  </a:lnTo>
                  <a:lnTo>
                    <a:pt x="1658219" y="1"/>
                  </a:lnTo>
                  <a:lnTo>
                    <a:pt x="1708920" y="1"/>
                  </a:lnTo>
                  <a:lnTo>
                    <a:pt x="1759620" y="1"/>
                  </a:lnTo>
                  <a:lnTo>
                    <a:pt x="1810320" y="1"/>
                  </a:lnTo>
                  <a:lnTo>
                    <a:pt x="1861020" y="1"/>
                  </a:lnTo>
                  <a:lnTo>
                    <a:pt x="1911721" y="1"/>
                  </a:lnTo>
                  <a:lnTo>
                    <a:pt x="1962421" y="1"/>
                  </a:lnTo>
                  <a:lnTo>
                    <a:pt x="2013121" y="1"/>
                  </a:lnTo>
                  <a:lnTo>
                    <a:pt x="2063821" y="1"/>
                  </a:lnTo>
                  <a:lnTo>
                    <a:pt x="2114522" y="1"/>
                  </a:lnTo>
                  <a:lnTo>
                    <a:pt x="2165222" y="1"/>
                  </a:lnTo>
                  <a:lnTo>
                    <a:pt x="2215922" y="1"/>
                  </a:lnTo>
                  <a:lnTo>
                    <a:pt x="2266622" y="1"/>
                  </a:lnTo>
                  <a:lnTo>
                    <a:pt x="2317323" y="1"/>
                  </a:lnTo>
                  <a:lnTo>
                    <a:pt x="2368023" y="1"/>
                  </a:lnTo>
                  <a:lnTo>
                    <a:pt x="2418723" y="1"/>
                  </a:lnTo>
                  <a:lnTo>
                    <a:pt x="2469424" y="1"/>
                  </a:lnTo>
                  <a:lnTo>
                    <a:pt x="2520124" y="1"/>
                  </a:lnTo>
                  <a:lnTo>
                    <a:pt x="2570824" y="1"/>
                  </a:lnTo>
                  <a:lnTo>
                    <a:pt x="2621524" y="1"/>
                  </a:lnTo>
                  <a:lnTo>
                    <a:pt x="2672225" y="1"/>
                  </a:lnTo>
                  <a:lnTo>
                    <a:pt x="2722925" y="1"/>
                  </a:lnTo>
                  <a:lnTo>
                    <a:pt x="2773625" y="1"/>
                  </a:lnTo>
                  <a:lnTo>
                    <a:pt x="2824325" y="1"/>
                  </a:lnTo>
                  <a:lnTo>
                    <a:pt x="2875026" y="1"/>
                  </a:lnTo>
                  <a:lnTo>
                    <a:pt x="2925726" y="1"/>
                  </a:lnTo>
                  <a:lnTo>
                    <a:pt x="2976426" y="1"/>
                  </a:lnTo>
                  <a:lnTo>
                    <a:pt x="3027126" y="1"/>
                  </a:lnTo>
                  <a:lnTo>
                    <a:pt x="3077827" y="1"/>
                  </a:lnTo>
                  <a:lnTo>
                    <a:pt x="3128527" y="1"/>
                  </a:lnTo>
                  <a:lnTo>
                    <a:pt x="3179227" y="1"/>
                  </a:lnTo>
                  <a:lnTo>
                    <a:pt x="3229927" y="1"/>
                  </a:lnTo>
                  <a:lnTo>
                    <a:pt x="3280628" y="1"/>
                  </a:lnTo>
                  <a:lnTo>
                    <a:pt x="3331328" y="1"/>
                  </a:lnTo>
                  <a:lnTo>
                    <a:pt x="3382028" y="1"/>
                  </a:lnTo>
                  <a:lnTo>
                    <a:pt x="3432728" y="1"/>
                  </a:lnTo>
                  <a:lnTo>
                    <a:pt x="3483429" y="1"/>
                  </a:lnTo>
                  <a:lnTo>
                    <a:pt x="3534129" y="1"/>
                  </a:lnTo>
                  <a:lnTo>
                    <a:pt x="3584829" y="1"/>
                  </a:lnTo>
                  <a:lnTo>
                    <a:pt x="3635529" y="1"/>
                  </a:lnTo>
                  <a:lnTo>
                    <a:pt x="3686230" y="1"/>
                  </a:lnTo>
                  <a:lnTo>
                    <a:pt x="3736930" y="1"/>
                  </a:lnTo>
                  <a:lnTo>
                    <a:pt x="3787630" y="1"/>
                  </a:lnTo>
                  <a:lnTo>
                    <a:pt x="3838331" y="1"/>
                  </a:lnTo>
                  <a:lnTo>
                    <a:pt x="3889031" y="1"/>
                  </a:lnTo>
                  <a:lnTo>
                    <a:pt x="3939731" y="1"/>
                  </a:lnTo>
                  <a:lnTo>
                    <a:pt x="3990431" y="1"/>
                  </a:lnTo>
                  <a:lnTo>
                    <a:pt x="4041132" y="1"/>
                  </a:lnTo>
                  <a:lnTo>
                    <a:pt x="4091832" y="1"/>
                  </a:lnTo>
                  <a:lnTo>
                    <a:pt x="4142532" y="1"/>
                  </a:lnTo>
                  <a:lnTo>
                    <a:pt x="4193232" y="1"/>
                  </a:lnTo>
                  <a:lnTo>
                    <a:pt x="4243933" y="1"/>
                  </a:lnTo>
                  <a:lnTo>
                    <a:pt x="4294633" y="1"/>
                  </a:lnTo>
                  <a:lnTo>
                    <a:pt x="4345333" y="1"/>
                  </a:lnTo>
                  <a:lnTo>
                    <a:pt x="4396033" y="0"/>
                  </a:lnTo>
                  <a:lnTo>
                    <a:pt x="4446734" y="0"/>
                  </a:lnTo>
                  <a:lnTo>
                    <a:pt x="4497434" y="0"/>
                  </a:lnTo>
                  <a:lnTo>
                    <a:pt x="4548134" y="0"/>
                  </a:lnTo>
                  <a:lnTo>
                    <a:pt x="4598834" y="0"/>
                  </a:lnTo>
                  <a:lnTo>
                    <a:pt x="4649535" y="0"/>
                  </a:lnTo>
                  <a:lnTo>
                    <a:pt x="4700235" y="0"/>
                  </a:lnTo>
                  <a:lnTo>
                    <a:pt x="4750935" y="0"/>
                  </a:lnTo>
                  <a:lnTo>
                    <a:pt x="4801635" y="0"/>
                  </a:lnTo>
                  <a:lnTo>
                    <a:pt x="4852336" y="0"/>
                  </a:lnTo>
                  <a:lnTo>
                    <a:pt x="4903036" y="0"/>
                  </a:lnTo>
                  <a:lnTo>
                    <a:pt x="4953736" y="0"/>
                  </a:lnTo>
                  <a:lnTo>
                    <a:pt x="5004436" y="0"/>
                  </a:lnTo>
                  <a:lnTo>
                    <a:pt x="5055137" y="0"/>
                  </a:lnTo>
                  <a:lnTo>
                    <a:pt x="5105837" y="0"/>
                  </a:lnTo>
                  <a:lnTo>
                    <a:pt x="5156537" y="0"/>
                  </a:lnTo>
                  <a:lnTo>
                    <a:pt x="5207237" y="0"/>
                  </a:lnTo>
                  <a:lnTo>
                    <a:pt x="5257938" y="0"/>
                  </a:lnTo>
                  <a:lnTo>
                    <a:pt x="5308638" y="0"/>
                  </a:lnTo>
                  <a:lnTo>
                    <a:pt x="5359338" y="0"/>
                  </a:lnTo>
                  <a:lnTo>
                    <a:pt x="5410038" y="0"/>
                  </a:lnTo>
                  <a:lnTo>
                    <a:pt x="5460739" y="0"/>
                  </a:lnTo>
                  <a:lnTo>
                    <a:pt x="5511439" y="0"/>
                  </a:lnTo>
                  <a:lnTo>
                    <a:pt x="5562139" y="0"/>
                  </a:lnTo>
                  <a:lnTo>
                    <a:pt x="5612839" y="0"/>
                  </a:lnTo>
                  <a:lnTo>
                    <a:pt x="5663540" y="0"/>
                  </a:lnTo>
                  <a:lnTo>
                    <a:pt x="5714240" y="0"/>
                  </a:lnTo>
                  <a:lnTo>
                    <a:pt x="5764940" y="0"/>
                  </a:lnTo>
                  <a:lnTo>
                    <a:pt x="5815641" y="0"/>
                  </a:lnTo>
                  <a:lnTo>
                    <a:pt x="5866341" y="0"/>
                  </a:lnTo>
                  <a:lnTo>
                    <a:pt x="5917041" y="0"/>
                  </a:lnTo>
                  <a:lnTo>
                    <a:pt x="5967741" y="0"/>
                  </a:lnTo>
                  <a:lnTo>
                    <a:pt x="6018442" y="0"/>
                  </a:lnTo>
                  <a:lnTo>
                    <a:pt x="6069142" y="0"/>
                  </a:lnTo>
                  <a:lnTo>
                    <a:pt x="6119842" y="0"/>
                  </a:lnTo>
                  <a:lnTo>
                    <a:pt x="6170542" y="0"/>
                  </a:lnTo>
                  <a:lnTo>
                    <a:pt x="6221243" y="0"/>
                  </a:lnTo>
                  <a:lnTo>
                    <a:pt x="6271943" y="0"/>
                  </a:lnTo>
                  <a:lnTo>
                    <a:pt x="6322643" y="0"/>
                  </a:lnTo>
                  <a:lnTo>
                    <a:pt x="6373343" y="0"/>
                  </a:lnTo>
                  <a:lnTo>
                    <a:pt x="6424044" y="0"/>
                  </a:lnTo>
                  <a:lnTo>
                    <a:pt x="6474744" y="0"/>
                  </a:lnTo>
                  <a:lnTo>
                    <a:pt x="6525444" y="0"/>
                  </a:lnTo>
                  <a:lnTo>
                    <a:pt x="6576144" y="0"/>
                  </a:lnTo>
                  <a:lnTo>
                    <a:pt x="6626845" y="0"/>
                  </a:lnTo>
                  <a:lnTo>
                    <a:pt x="6677545" y="0"/>
                  </a:lnTo>
                  <a:lnTo>
                    <a:pt x="6728245" y="0"/>
                  </a:lnTo>
                  <a:lnTo>
                    <a:pt x="6778945" y="0"/>
                  </a:lnTo>
                  <a:lnTo>
                    <a:pt x="6829646" y="0"/>
                  </a:lnTo>
                  <a:lnTo>
                    <a:pt x="6880346" y="0"/>
                  </a:lnTo>
                  <a:lnTo>
                    <a:pt x="6931046" y="0"/>
                  </a:lnTo>
                  <a:lnTo>
                    <a:pt x="6981746" y="0"/>
                  </a:lnTo>
                  <a:lnTo>
                    <a:pt x="7032447" y="0"/>
                  </a:lnTo>
                  <a:lnTo>
                    <a:pt x="7083147" y="0"/>
                  </a:lnTo>
                  <a:lnTo>
                    <a:pt x="7133847" y="0"/>
                  </a:lnTo>
                  <a:lnTo>
                    <a:pt x="7184548" y="0"/>
                  </a:lnTo>
                  <a:lnTo>
                    <a:pt x="7235248" y="0"/>
                  </a:lnTo>
                  <a:lnTo>
                    <a:pt x="7285948" y="0"/>
                  </a:lnTo>
                  <a:lnTo>
                    <a:pt x="7336648" y="0"/>
                  </a:lnTo>
                  <a:lnTo>
                    <a:pt x="7387349" y="0"/>
                  </a:lnTo>
                  <a:lnTo>
                    <a:pt x="7438049" y="0"/>
                  </a:lnTo>
                  <a:lnTo>
                    <a:pt x="7488749" y="0"/>
                  </a:lnTo>
                  <a:lnTo>
                    <a:pt x="7539449" y="0"/>
                  </a:lnTo>
                  <a:lnTo>
                    <a:pt x="7590150" y="0"/>
                  </a:lnTo>
                  <a:lnTo>
                    <a:pt x="7640850" y="0"/>
                  </a:lnTo>
                  <a:lnTo>
                    <a:pt x="7691550" y="0"/>
                  </a:lnTo>
                  <a:lnTo>
                    <a:pt x="7742250" y="0"/>
                  </a:lnTo>
                  <a:lnTo>
                    <a:pt x="7792951" y="0"/>
                  </a:lnTo>
                  <a:lnTo>
                    <a:pt x="7843651" y="0"/>
                  </a:lnTo>
                  <a:lnTo>
                    <a:pt x="7894351" y="0"/>
                  </a:lnTo>
                  <a:lnTo>
                    <a:pt x="7945052" y="0"/>
                  </a:lnTo>
                  <a:lnTo>
                    <a:pt x="7995752" y="0"/>
                  </a:lnTo>
                  <a:lnTo>
                    <a:pt x="8046452" y="0"/>
                  </a:lnTo>
                  <a:lnTo>
                    <a:pt x="8097152" y="0"/>
                  </a:lnTo>
                  <a:lnTo>
                    <a:pt x="8147853" y="0"/>
                  </a:lnTo>
                  <a:lnTo>
                    <a:pt x="8198553" y="0"/>
                  </a:lnTo>
                  <a:lnTo>
                    <a:pt x="8249253" y="0"/>
                  </a:lnTo>
                  <a:lnTo>
                    <a:pt x="8299953" y="0"/>
                  </a:lnTo>
                  <a:lnTo>
                    <a:pt x="8350654" y="0"/>
                  </a:lnTo>
                  <a:lnTo>
                    <a:pt x="8401354" y="0"/>
                  </a:lnTo>
                  <a:lnTo>
                    <a:pt x="8452054" y="0"/>
                  </a:lnTo>
                  <a:lnTo>
                    <a:pt x="8502755" y="0"/>
                  </a:lnTo>
                  <a:lnTo>
                    <a:pt x="8553455" y="0"/>
                  </a:lnTo>
                  <a:lnTo>
                    <a:pt x="8604155" y="0"/>
                  </a:lnTo>
                  <a:lnTo>
                    <a:pt x="8654855" y="0"/>
                  </a:lnTo>
                  <a:lnTo>
                    <a:pt x="8705556" y="0"/>
                  </a:lnTo>
                  <a:lnTo>
                    <a:pt x="8756256" y="0"/>
                  </a:lnTo>
                  <a:lnTo>
                    <a:pt x="8806956" y="0"/>
                  </a:lnTo>
                  <a:lnTo>
                    <a:pt x="8857656" y="0"/>
                  </a:lnTo>
                  <a:lnTo>
                    <a:pt x="8908357" y="0"/>
                  </a:lnTo>
                  <a:lnTo>
                    <a:pt x="8959057" y="0"/>
                  </a:lnTo>
                  <a:lnTo>
                    <a:pt x="9018291" y="2345"/>
                  </a:lnTo>
                  <a:lnTo>
                    <a:pt x="9075467" y="9204"/>
                  </a:lnTo>
                  <a:lnTo>
                    <a:pt x="9130188" y="20308"/>
                  </a:lnTo>
                  <a:lnTo>
                    <a:pt x="9182057" y="35391"/>
                  </a:lnTo>
                  <a:lnTo>
                    <a:pt x="9230677" y="54186"/>
                  </a:lnTo>
                  <a:lnTo>
                    <a:pt x="9275650" y="76426"/>
                  </a:lnTo>
                  <a:lnTo>
                    <a:pt x="9316579" y="101842"/>
                  </a:lnTo>
                  <a:lnTo>
                    <a:pt x="9353067" y="130169"/>
                  </a:lnTo>
                  <a:lnTo>
                    <a:pt x="9384716" y="161139"/>
                  </a:lnTo>
                  <a:lnTo>
                    <a:pt x="9411130" y="194484"/>
                  </a:lnTo>
                  <a:lnTo>
                    <a:pt x="9431910" y="229938"/>
                  </a:lnTo>
                  <a:lnTo>
                    <a:pt x="9446660" y="267234"/>
                  </a:lnTo>
                  <a:lnTo>
                    <a:pt x="10311321" y="1950918"/>
                  </a:lnTo>
                  <a:lnTo>
                    <a:pt x="9446660" y="3709066"/>
                  </a:lnTo>
                  <a:lnTo>
                    <a:pt x="9431910" y="3746362"/>
                  </a:lnTo>
                  <a:lnTo>
                    <a:pt x="9411130" y="3781816"/>
                  </a:lnTo>
                  <a:lnTo>
                    <a:pt x="9384716" y="3815162"/>
                  </a:lnTo>
                  <a:lnTo>
                    <a:pt x="9353067" y="3846132"/>
                  </a:lnTo>
                  <a:lnTo>
                    <a:pt x="9316579" y="3874458"/>
                  </a:lnTo>
                  <a:lnTo>
                    <a:pt x="9275650" y="3899875"/>
                  </a:lnTo>
                  <a:lnTo>
                    <a:pt x="9230677" y="3922114"/>
                  </a:lnTo>
                  <a:lnTo>
                    <a:pt x="9182057" y="3940909"/>
                  </a:lnTo>
                  <a:lnTo>
                    <a:pt x="9130188" y="3955992"/>
                  </a:lnTo>
                  <a:lnTo>
                    <a:pt x="9075467" y="3967097"/>
                  </a:lnTo>
                  <a:lnTo>
                    <a:pt x="9018291" y="3973955"/>
                  </a:lnTo>
                  <a:lnTo>
                    <a:pt x="8959057" y="3976301"/>
                  </a:lnTo>
                  <a:lnTo>
                    <a:pt x="458805" y="3976301"/>
                  </a:lnTo>
                  <a:lnTo>
                    <a:pt x="401328" y="3974049"/>
                  </a:lnTo>
                  <a:lnTo>
                    <a:pt x="346839" y="3967462"/>
                  </a:lnTo>
                  <a:lnTo>
                    <a:pt x="295540" y="3956789"/>
                  </a:lnTo>
                  <a:lnTo>
                    <a:pt x="247636" y="3942283"/>
                  </a:lnTo>
                  <a:lnTo>
                    <a:pt x="203330" y="3924194"/>
                  </a:lnTo>
                  <a:lnTo>
                    <a:pt x="162824" y="3902774"/>
                  </a:lnTo>
                  <a:lnTo>
                    <a:pt x="126322" y="3878273"/>
                  </a:lnTo>
                  <a:lnTo>
                    <a:pt x="94028" y="3850944"/>
                  </a:lnTo>
                  <a:lnTo>
                    <a:pt x="66144" y="3821036"/>
                  </a:lnTo>
                  <a:lnTo>
                    <a:pt x="42874" y="3788801"/>
                  </a:lnTo>
                  <a:lnTo>
                    <a:pt x="24421" y="3754491"/>
                  </a:lnTo>
                  <a:lnTo>
                    <a:pt x="10989" y="3718355"/>
                  </a:lnTo>
                  <a:lnTo>
                    <a:pt x="2781" y="3680647"/>
                  </a:lnTo>
                  <a:lnTo>
                    <a:pt x="0" y="3641615"/>
                  </a:lnTo>
                  <a:lnTo>
                    <a:pt x="0" y="317351"/>
                  </a:lnTo>
                  <a:lnTo>
                    <a:pt x="2075" y="275660"/>
                  </a:lnTo>
                  <a:lnTo>
                    <a:pt x="8382" y="236047"/>
                  </a:lnTo>
                  <a:lnTo>
                    <a:pt x="19036" y="198730"/>
                  </a:lnTo>
                  <a:lnTo>
                    <a:pt x="53863" y="131859"/>
                  </a:lnTo>
                  <a:lnTo>
                    <a:pt x="107500" y="76799"/>
                  </a:lnTo>
                  <a:lnTo>
                    <a:pt x="141668" y="54245"/>
                  </a:lnTo>
                  <a:lnTo>
                    <a:pt x="180891" y="35301"/>
                  </a:lnTo>
                  <a:lnTo>
                    <a:pt x="225290" y="20186"/>
                  </a:lnTo>
                  <a:lnTo>
                    <a:pt x="274981" y="9118"/>
                  </a:lnTo>
                  <a:lnTo>
                    <a:pt x="330082" y="2317"/>
                  </a:lnTo>
                  <a:lnTo>
                    <a:pt x="390712" y="1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448661" y="1514079"/>
              <a:ext cx="2580005" cy="437515"/>
            </a:xfrm>
            <a:custGeom>
              <a:avLst/>
              <a:gdLst/>
              <a:ahLst/>
              <a:cxnLst/>
              <a:rect l="l" t="t" r="r" b="b"/>
              <a:pathLst>
                <a:path w="2580004" h="437514">
                  <a:moveTo>
                    <a:pt x="2579485" y="0"/>
                  </a:moveTo>
                  <a:lnTo>
                    <a:pt x="0" y="0"/>
                  </a:lnTo>
                  <a:lnTo>
                    <a:pt x="0" y="437068"/>
                  </a:lnTo>
                  <a:lnTo>
                    <a:pt x="2579485" y="437068"/>
                  </a:lnTo>
                  <a:lnTo>
                    <a:pt x="25794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9" name="object 9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91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90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28433" y="1111528"/>
            <a:ext cx="91357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023235"/>
            <a:chOff x="2109158" y="1928324"/>
            <a:chExt cx="7052309" cy="3023235"/>
          </a:xfrm>
        </p:grpSpPr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62113" y="5126938"/>
            <a:ext cx="5922010" cy="111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839023" y="2561982"/>
            <a:ext cx="4062729" cy="2957830"/>
            <a:chOff x="3839023" y="2561982"/>
            <a:chExt cx="4062729" cy="2957830"/>
          </a:xfrm>
        </p:grpSpPr>
        <p:sp>
          <p:nvSpPr>
            <p:cNvPr id="24" name="object 24"/>
            <p:cNvSpPr/>
            <p:nvPr/>
          </p:nvSpPr>
          <p:spPr>
            <a:xfrm>
              <a:off x="7680659" y="5169496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3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59709" y="2561982"/>
              <a:ext cx="1933028" cy="295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6697" y="1207862"/>
            <a:ext cx="11294110" cy="1583690"/>
          </a:xfrm>
          <a:custGeom>
            <a:avLst/>
            <a:gdLst/>
            <a:ahLst/>
            <a:cxnLst/>
            <a:rect l="l" t="t" r="r" b="b"/>
            <a:pathLst>
              <a:path w="11294110" h="1583689">
                <a:moveTo>
                  <a:pt x="50582" y="0"/>
                </a:moveTo>
                <a:lnTo>
                  <a:pt x="11243052" y="0"/>
                </a:lnTo>
                <a:lnTo>
                  <a:pt x="11262741" y="3975"/>
                </a:lnTo>
                <a:lnTo>
                  <a:pt x="11278819" y="14815"/>
                </a:lnTo>
                <a:lnTo>
                  <a:pt x="11289659" y="30893"/>
                </a:lnTo>
                <a:lnTo>
                  <a:pt x="11293635" y="50582"/>
                </a:lnTo>
                <a:lnTo>
                  <a:pt x="11293635" y="1532600"/>
                </a:lnTo>
                <a:lnTo>
                  <a:pt x="11289659" y="1552289"/>
                </a:lnTo>
                <a:lnTo>
                  <a:pt x="11278819" y="1568367"/>
                </a:lnTo>
                <a:lnTo>
                  <a:pt x="11262741" y="1579208"/>
                </a:lnTo>
                <a:lnTo>
                  <a:pt x="11243052" y="1583183"/>
                </a:lnTo>
                <a:lnTo>
                  <a:pt x="50582" y="1583183"/>
                </a:lnTo>
                <a:lnTo>
                  <a:pt x="30893" y="1579208"/>
                </a:lnTo>
                <a:lnTo>
                  <a:pt x="14815" y="1568367"/>
                </a:lnTo>
                <a:lnTo>
                  <a:pt x="3975" y="1552289"/>
                </a:lnTo>
                <a:lnTo>
                  <a:pt x="0" y="1532600"/>
                </a:lnTo>
                <a:lnTo>
                  <a:pt x="0" y="50582"/>
                </a:lnTo>
                <a:lnTo>
                  <a:pt x="3975" y="30893"/>
                </a:lnTo>
                <a:lnTo>
                  <a:pt x="14815" y="14815"/>
                </a:lnTo>
                <a:lnTo>
                  <a:pt x="30893" y="3975"/>
                </a:lnTo>
                <a:lnTo>
                  <a:pt x="50582" y="0"/>
                </a:lnTo>
                <a:close/>
              </a:path>
            </a:pathLst>
          </a:custGeom>
          <a:ln w="28575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03470" y="1259714"/>
            <a:ext cx="87509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Describe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shock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assessment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Field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Care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accordance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CoTCCC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706457" y="1595936"/>
            <a:ext cx="10863580" cy="0"/>
          </a:xfrm>
          <a:custGeom>
            <a:avLst/>
            <a:gdLst/>
            <a:ahLst/>
            <a:cxnLst/>
            <a:rect l="l" t="t" r="r" b="b"/>
            <a:pathLst>
              <a:path w="10863580">
                <a:moveTo>
                  <a:pt x="0" y="0"/>
                </a:moveTo>
                <a:lnTo>
                  <a:pt x="10863277" y="0"/>
                </a:lnTo>
              </a:path>
            </a:pathLst>
          </a:custGeom>
          <a:ln w="28575">
            <a:solidFill>
              <a:srgbClr val="8A8C8C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85311" y="1259474"/>
            <a:ext cx="254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11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41956" y="1672757"/>
            <a:ext cx="189865" cy="982980"/>
            <a:chOff x="741956" y="1672757"/>
            <a:chExt cx="189865" cy="98298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6" y="1672757"/>
              <a:ext cx="183080" cy="1830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1957" y="1939213"/>
              <a:ext cx="183080" cy="18308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8519" y="2472124"/>
              <a:ext cx="183080" cy="18308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4782" y="2205669"/>
              <a:ext cx="183080" cy="183080"/>
            </a:xfrm>
            <a:prstGeom prst="rect">
              <a:avLst/>
            </a:prstGeom>
          </p:spPr>
        </p:pic>
      </p:grpSp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57794" y="6458574"/>
            <a:ext cx="213609" cy="213609"/>
          </a:xfrm>
          <a:prstGeom prst="rect">
            <a:avLst/>
          </a:prstGeom>
        </p:spPr>
      </p:pic>
      <p:grpSp>
        <p:nvGrpSpPr>
          <p:cNvPr id="15" name="object 15"/>
          <p:cNvGrpSpPr/>
          <p:nvPr/>
        </p:nvGrpSpPr>
        <p:grpSpPr>
          <a:xfrm>
            <a:off x="5697515" y="6459345"/>
            <a:ext cx="219075" cy="219075"/>
            <a:chOff x="5697515" y="6459345"/>
            <a:chExt cx="219075" cy="219075"/>
          </a:xfrm>
        </p:grpSpPr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03865" y="6465695"/>
              <a:ext cx="205988" cy="20598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97515" y="6459345"/>
              <a:ext cx="218688" cy="218688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991999" y="5984048"/>
            <a:ext cx="7808595" cy="68072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833880">
              <a:lnSpc>
                <a:spcPct val="100000"/>
              </a:lnSpc>
              <a:spcBef>
                <a:spcPts val="475"/>
              </a:spcBef>
            </a:pP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10</a:t>
            </a: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 x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  <a:tabLst>
                <a:tab pos="3139440" algn="l"/>
                <a:tab pos="502031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198563" y="720365"/>
            <a:ext cx="57950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3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505050"/>
                </a:solidFill>
                <a:latin typeface="Arial"/>
                <a:cs typeface="Arial"/>
              </a:rPr>
              <a:t>x</a:t>
            </a:r>
            <a:r>
              <a:rPr sz="2400" b="1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17813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13066" y="1585865"/>
            <a:ext cx="10142855" cy="99060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480695" lvl="1" indent="-443230">
              <a:lnSpc>
                <a:spcPct val="100000"/>
              </a:lnSpc>
              <a:spcBef>
                <a:spcPts val="420"/>
              </a:spcBef>
              <a:buFont typeface="Arial"/>
              <a:buAutoNum type="arabicPeriod"/>
              <a:tabLst>
                <a:tab pos="481330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signs,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symptoms,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management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steps</a:t>
            </a:r>
            <a:r>
              <a:rPr sz="1400" dirty="0">
                <a:latin typeface="Arial MT"/>
                <a:cs typeface="Arial MT"/>
              </a:rPr>
              <a:t> of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hemorrhagic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shock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 a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trauma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spc="-15" dirty="0">
                <a:latin typeface="Arial MT"/>
                <a:cs typeface="Arial MT"/>
              </a:rPr>
              <a:t>casualty.</a:t>
            </a:r>
            <a:endParaRPr sz="1400">
              <a:latin typeface="Arial MT"/>
              <a:cs typeface="Arial MT"/>
            </a:endParaRPr>
          </a:p>
          <a:p>
            <a:pPr marL="480695" lvl="1" indent="-443230">
              <a:lnSpc>
                <a:spcPts val="1639"/>
              </a:lnSpc>
              <a:spcBef>
                <a:spcPts val="320"/>
              </a:spcBef>
              <a:buFont typeface="Arial"/>
              <a:buAutoNum type="arabicPeriod"/>
              <a:tabLst>
                <a:tab pos="481330" algn="l"/>
              </a:tabLst>
            </a:pPr>
            <a:r>
              <a:rPr sz="1400" dirty="0">
                <a:latin typeface="Arial MT"/>
                <a:cs typeface="Arial MT"/>
              </a:rPr>
              <a:t>Identify the </a:t>
            </a:r>
            <a:r>
              <a:rPr sz="1400" spc="-5" dirty="0">
                <a:latin typeface="Arial MT"/>
                <a:cs typeface="Arial MT"/>
              </a:rPr>
              <a:t>importance</a:t>
            </a:r>
            <a:r>
              <a:rPr sz="1400" dirty="0">
                <a:latin typeface="Arial MT"/>
                <a:cs typeface="Arial MT"/>
              </a:rPr>
              <a:t>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level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consciousness and radial pulse as indicators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hemorrhagic shock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</a:t>
            </a:r>
            <a:endParaRPr sz="1400">
              <a:latin typeface="Arial MT"/>
              <a:cs typeface="Arial MT"/>
            </a:endParaRPr>
          </a:p>
          <a:p>
            <a:pPr marL="480695" lvl="1" indent="-443230">
              <a:lnSpc>
                <a:spcPts val="1639"/>
              </a:lnSpc>
              <a:buFont typeface="Arial"/>
              <a:buAutoNum type="arabicPeriod"/>
              <a:tabLst>
                <a:tab pos="481330" algn="l"/>
              </a:tabLst>
            </a:pPr>
            <a:r>
              <a:rPr sz="1400" dirty="0">
                <a:latin typeface="Arial MT"/>
                <a:cs typeface="Arial MT"/>
              </a:rPr>
              <a:t>Describe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lethal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triad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hemorrhagic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shock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preventive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measures.</a:t>
            </a:r>
            <a:endParaRPr sz="1400">
              <a:latin typeface="Arial MT"/>
              <a:cs typeface="Arial MT"/>
            </a:endParaRPr>
          </a:p>
          <a:p>
            <a:pPr marL="480695" lvl="1" indent="-443230">
              <a:lnSpc>
                <a:spcPct val="100000"/>
              </a:lnSpc>
              <a:spcBef>
                <a:spcPts val="320"/>
              </a:spcBef>
              <a:buFont typeface="Arial"/>
              <a:buAutoNum type="arabicPeriod"/>
              <a:tabLst>
                <a:tab pos="481330" algn="l"/>
              </a:tabLst>
            </a:pPr>
            <a:r>
              <a:rPr sz="1400" dirty="0">
                <a:latin typeface="Arial MT"/>
                <a:cs typeface="Arial MT"/>
              </a:rPr>
              <a:t>Identify signs,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symptoms,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 potential causes of</a:t>
            </a:r>
            <a:r>
              <a:rPr sz="1400" spc="-5" dirty="0">
                <a:latin typeface="Arial MT"/>
                <a:cs typeface="Arial MT"/>
              </a:rPr>
              <a:t> refractory </a:t>
            </a:r>
            <a:r>
              <a:rPr sz="1400" dirty="0">
                <a:latin typeface="Arial MT"/>
                <a:cs typeface="Arial MT"/>
              </a:rPr>
              <a:t>shock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86697" y="2866669"/>
            <a:ext cx="11294110" cy="1772285"/>
          </a:xfrm>
          <a:custGeom>
            <a:avLst/>
            <a:gdLst/>
            <a:ahLst/>
            <a:cxnLst/>
            <a:rect l="l" t="t" r="r" b="b"/>
            <a:pathLst>
              <a:path w="11294110" h="1772285">
                <a:moveTo>
                  <a:pt x="56612" y="0"/>
                </a:moveTo>
                <a:lnTo>
                  <a:pt x="11237022" y="0"/>
                </a:lnTo>
                <a:lnTo>
                  <a:pt x="11259058" y="4448"/>
                </a:lnTo>
                <a:lnTo>
                  <a:pt x="11277053" y="16581"/>
                </a:lnTo>
                <a:lnTo>
                  <a:pt x="11289186" y="34576"/>
                </a:lnTo>
                <a:lnTo>
                  <a:pt x="11293635" y="56612"/>
                </a:lnTo>
                <a:lnTo>
                  <a:pt x="11293635" y="1715295"/>
                </a:lnTo>
                <a:lnTo>
                  <a:pt x="11289186" y="1737330"/>
                </a:lnTo>
                <a:lnTo>
                  <a:pt x="11277053" y="1755325"/>
                </a:lnTo>
                <a:lnTo>
                  <a:pt x="11259058" y="1767457"/>
                </a:lnTo>
                <a:lnTo>
                  <a:pt x="11237022" y="1771906"/>
                </a:lnTo>
                <a:lnTo>
                  <a:pt x="56612" y="1771906"/>
                </a:lnTo>
                <a:lnTo>
                  <a:pt x="34576" y="1767457"/>
                </a:lnTo>
                <a:lnTo>
                  <a:pt x="16581" y="1755325"/>
                </a:lnTo>
                <a:lnTo>
                  <a:pt x="4448" y="1737330"/>
                </a:lnTo>
                <a:lnTo>
                  <a:pt x="0" y="1715295"/>
                </a:lnTo>
                <a:lnTo>
                  <a:pt x="0" y="56612"/>
                </a:lnTo>
                <a:lnTo>
                  <a:pt x="4448" y="34576"/>
                </a:lnTo>
                <a:lnTo>
                  <a:pt x="16581" y="16581"/>
                </a:lnTo>
                <a:lnTo>
                  <a:pt x="34576" y="4448"/>
                </a:lnTo>
                <a:lnTo>
                  <a:pt x="56612" y="0"/>
                </a:lnTo>
                <a:close/>
              </a:path>
            </a:pathLst>
          </a:custGeom>
          <a:ln w="28575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1103470" y="2931047"/>
            <a:ext cx="9454515" cy="476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dirty="0">
                <a:latin typeface="Arial"/>
                <a:cs typeface="Arial"/>
              </a:rPr>
              <a:t> 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scenario,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intravenous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intraosseous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access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-5" dirty="0">
                <a:latin typeface="Arial"/>
                <a:cs typeface="Arial"/>
              </a:rPr>
              <a:t> Field</a:t>
            </a:r>
            <a:r>
              <a:rPr sz="1600" b="1" dirty="0">
                <a:latin typeface="Arial"/>
                <a:cs typeface="Arial"/>
              </a:rPr>
              <a:t> Care </a:t>
            </a:r>
            <a:r>
              <a:rPr sz="1600" b="1" spc="-5" dirty="0">
                <a:latin typeface="Arial"/>
                <a:cs typeface="Arial"/>
              </a:rPr>
              <a:t>in accordance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 CoTCCC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92169" y="3470042"/>
            <a:ext cx="10892155" cy="1070610"/>
            <a:chOff x="692169" y="3470042"/>
            <a:chExt cx="10892155" cy="1070610"/>
          </a:xfrm>
        </p:grpSpPr>
        <p:sp>
          <p:nvSpPr>
            <p:cNvPr id="25" name="object 25"/>
            <p:cNvSpPr/>
            <p:nvPr/>
          </p:nvSpPr>
          <p:spPr>
            <a:xfrm>
              <a:off x="706457" y="3484329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8520" y="3558033"/>
              <a:ext cx="183080" cy="18308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54870" y="3830839"/>
              <a:ext cx="170380" cy="17037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61432" y="4363750"/>
              <a:ext cx="170380" cy="170379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48520" y="3824489"/>
              <a:ext cx="183080" cy="18308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55083" y="4357400"/>
              <a:ext cx="183080" cy="18308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51346" y="4090945"/>
              <a:ext cx="183080" cy="18308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685311" y="2918282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12</a:t>
            </a:r>
            <a:endParaRPr sz="18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45029" y="3471141"/>
            <a:ext cx="9163050" cy="104140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455295" lvl="1" indent="-443230">
              <a:lnSpc>
                <a:spcPct val="100000"/>
              </a:lnSpc>
              <a:spcBef>
                <a:spcPts val="4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contraindications,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preferred methods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intravenous access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spc="-5" dirty="0">
                <a:latin typeface="Arial MT"/>
                <a:cs typeface="Arial MT"/>
              </a:rPr>
              <a:t> Field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  <a:p>
            <a:pPr marL="455295" lvl="1" indent="-443230">
              <a:lnSpc>
                <a:spcPct val="100000"/>
              </a:lnSpc>
              <a:spcBef>
                <a:spcPts val="3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spc="-5" dirty="0">
                <a:latin typeface="Arial MT"/>
                <a:cs typeface="Arial MT"/>
              </a:rPr>
              <a:t>Demonstrate</a:t>
            </a:r>
            <a:r>
              <a:rPr sz="1400" dirty="0">
                <a:latin typeface="Arial MT"/>
                <a:cs typeface="Arial MT"/>
              </a:rPr>
              <a:t> the initiation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 field-ruggedized intravenous saline lock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  <a:p>
            <a:pPr marL="455295" lvl="1" indent="-443230">
              <a:lnSpc>
                <a:spcPct val="100000"/>
              </a:lnSpc>
              <a:spcBef>
                <a:spcPts val="3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indications,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contraindications,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preferred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methods of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intraosseous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access in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spc="-5" dirty="0">
                <a:latin typeface="Arial MT"/>
                <a:cs typeface="Arial MT"/>
              </a:rPr>
              <a:t> 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  <a:p>
            <a:pPr marL="455295" lvl="1" indent="-443230">
              <a:lnSpc>
                <a:spcPct val="100000"/>
              </a:lnSpc>
              <a:spcBef>
                <a:spcPts val="3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spc="-5" dirty="0">
                <a:latin typeface="Arial MT"/>
                <a:cs typeface="Arial MT"/>
              </a:rPr>
              <a:t>Demonstrate</a:t>
            </a:r>
            <a:r>
              <a:rPr sz="1400" dirty="0">
                <a:latin typeface="Arial MT"/>
                <a:cs typeface="Arial MT"/>
              </a:rPr>
              <a:t> the initiation 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 intraosseous infusion in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5" dirty="0">
                <a:latin typeface="Arial MT"/>
                <a:cs typeface="Arial MT"/>
              </a:rPr>
              <a:t>Tactical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dirty="0">
                <a:latin typeface="Arial MT"/>
                <a:cs typeface="Arial MT"/>
              </a:rPr>
              <a:t> Care.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86697" y="4708044"/>
            <a:ext cx="11294110" cy="1259205"/>
          </a:xfrm>
          <a:custGeom>
            <a:avLst/>
            <a:gdLst/>
            <a:ahLst/>
            <a:cxnLst/>
            <a:rect l="l" t="t" r="r" b="b"/>
            <a:pathLst>
              <a:path w="11294110" h="1259204">
                <a:moveTo>
                  <a:pt x="40230" y="0"/>
                </a:moveTo>
                <a:lnTo>
                  <a:pt x="11253403" y="0"/>
                </a:lnTo>
                <a:lnTo>
                  <a:pt x="11269063" y="3161"/>
                </a:lnTo>
                <a:lnTo>
                  <a:pt x="11281851" y="11783"/>
                </a:lnTo>
                <a:lnTo>
                  <a:pt x="11290473" y="24571"/>
                </a:lnTo>
                <a:lnTo>
                  <a:pt x="11293635" y="40230"/>
                </a:lnTo>
                <a:lnTo>
                  <a:pt x="11293635" y="1218951"/>
                </a:lnTo>
                <a:lnTo>
                  <a:pt x="11290473" y="1234610"/>
                </a:lnTo>
                <a:lnTo>
                  <a:pt x="11281851" y="1247398"/>
                </a:lnTo>
                <a:lnTo>
                  <a:pt x="11269063" y="1256020"/>
                </a:lnTo>
                <a:lnTo>
                  <a:pt x="11253403" y="1259182"/>
                </a:lnTo>
                <a:lnTo>
                  <a:pt x="40230" y="1259182"/>
                </a:lnTo>
                <a:lnTo>
                  <a:pt x="24571" y="1256020"/>
                </a:lnTo>
                <a:lnTo>
                  <a:pt x="11783" y="1247398"/>
                </a:lnTo>
                <a:lnTo>
                  <a:pt x="3161" y="1234610"/>
                </a:lnTo>
                <a:lnTo>
                  <a:pt x="0" y="1218951"/>
                </a:lnTo>
                <a:lnTo>
                  <a:pt x="0" y="40230"/>
                </a:lnTo>
                <a:lnTo>
                  <a:pt x="3161" y="24571"/>
                </a:lnTo>
                <a:lnTo>
                  <a:pt x="11783" y="11783"/>
                </a:lnTo>
                <a:lnTo>
                  <a:pt x="24571" y="3161"/>
                </a:lnTo>
                <a:lnTo>
                  <a:pt x="40230" y="0"/>
                </a:lnTo>
                <a:close/>
              </a:path>
            </a:pathLst>
          </a:custGeom>
          <a:ln w="28574">
            <a:solidFill>
              <a:srgbClr val="D8D9D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1103470" y="4772423"/>
            <a:ext cx="9871710" cy="476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scenario,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tranexamic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acid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administration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bleeding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trauma </a:t>
            </a:r>
            <a:r>
              <a:rPr sz="1600" b="1" spc="-4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casualty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in accordance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 CoTCCC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06457" y="5311418"/>
            <a:ext cx="10863580" cy="550545"/>
            <a:chOff x="706457" y="5311418"/>
            <a:chExt cx="10863580" cy="550545"/>
          </a:xfrm>
        </p:grpSpPr>
        <p:sp>
          <p:nvSpPr>
            <p:cNvPr id="37" name="object 37"/>
            <p:cNvSpPr/>
            <p:nvPr/>
          </p:nvSpPr>
          <p:spPr>
            <a:xfrm>
              <a:off x="706457" y="5325705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8520" y="5411934"/>
              <a:ext cx="183080" cy="183080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54870" y="5684740"/>
              <a:ext cx="170380" cy="170380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48520" y="5678390"/>
              <a:ext cx="183080" cy="183080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685311" y="4772183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13</a:t>
            </a:r>
            <a:endParaRPr sz="18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045029" y="5325042"/>
            <a:ext cx="8026400" cy="53340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455295" lvl="1" indent="-443230">
              <a:lnSpc>
                <a:spcPct val="100000"/>
              </a:lnSpc>
              <a:spcBef>
                <a:spcPts val="4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dirty="0">
                <a:latin typeface="Arial MT"/>
                <a:cs typeface="Arial MT"/>
              </a:rPr>
              <a:t>Identify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TCCC </a:t>
            </a:r>
            <a:r>
              <a:rPr sz="1400" dirty="0">
                <a:latin typeface="Arial MT"/>
                <a:cs typeface="Arial MT"/>
              </a:rPr>
              <a:t>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contraindications,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5" dirty="0">
                <a:latin typeface="Arial MT"/>
                <a:cs typeface="Arial MT"/>
              </a:rPr>
              <a:t> administration</a:t>
            </a:r>
            <a:r>
              <a:rPr sz="1400" dirty="0">
                <a:latin typeface="Arial MT"/>
                <a:cs typeface="Arial MT"/>
              </a:rPr>
              <a:t> methods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tranexamic acid.</a:t>
            </a:r>
            <a:endParaRPr sz="1400">
              <a:latin typeface="Arial MT"/>
              <a:cs typeface="Arial MT"/>
            </a:endParaRPr>
          </a:p>
          <a:p>
            <a:pPr marL="455295" lvl="1" indent="-443230">
              <a:lnSpc>
                <a:spcPct val="100000"/>
              </a:lnSpc>
              <a:spcBef>
                <a:spcPts val="320"/>
              </a:spcBef>
              <a:buFont typeface="Arial"/>
              <a:buAutoNum type="arabicPeriod"/>
              <a:tabLst>
                <a:tab pos="455930" algn="l"/>
              </a:tabLst>
            </a:pPr>
            <a:r>
              <a:rPr sz="1400" spc="-5" dirty="0">
                <a:latin typeface="Arial MT"/>
                <a:cs typeface="Arial MT"/>
              </a:rPr>
              <a:t>Demonstrate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administration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of tranexamic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acid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to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trauma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casualty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-25" dirty="0">
                <a:latin typeface="Arial MT"/>
                <a:cs typeface="Arial MT"/>
              </a:rPr>
              <a:t> Tactical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Field</a:t>
            </a:r>
            <a:r>
              <a:rPr sz="1400" spc="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Care.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52415" y="975784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MARCH</a:t>
            </a:r>
            <a:r>
              <a:rPr sz="3600" spc="-9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7" name="object 7"/>
          <p:cNvSpPr/>
          <p:nvPr/>
        </p:nvSpPr>
        <p:spPr>
          <a:xfrm>
            <a:off x="282931" y="4803501"/>
            <a:ext cx="389890" cy="452120"/>
          </a:xfrm>
          <a:custGeom>
            <a:avLst/>
            <a:gdLst/>
            <a:ahLst/>
            <a:cxnLst/>
            <a:rect l="l" t="t" r="r" b="b"/>
            <a:pathLst>
              <a:path w="389890" h="452120">
                <a:moveTo>
                  <a:pt x="0" y="0"/>
                </a:moveTo>
                <a:lnTo>
                  <a:pt x="0" y="451613"/>
                </a:lnTo>
                <a:lnTo>
                  <a:pt x="389321" y="22580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96516" y="46542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8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8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4"/>
                </a:lnTo>
                <a:lnTo>
                  <a:pt x="52408" y="570654"/>
                </a:lnTo>
                <a:lnTo>
                  <a:pt x="78613" y="609020"/>
                </a:lnTo>
                <a:lnTo>
                  <a:pt x="110058" y="644630"/>
                </a:lnTo>
                <a:lnTo>
                  <a:pt x="145668" y="676076"/>
                </a:lnTo>
                <a:lnTo>
                  <a:pt x="184034" y="702280"/>
                </a:lnTo>
                <a:lnTo>
                  <a:pt x="224654" y="723244"/>
                </a:lnTo>
                <a:lnTo>
                  <a:pt x="267028" y="738966"/>
                </a:lnTo>
                <a:lnTo>
                  <a:pt x="310653" y="749448"/>
                </a:lnTo>
                <a:lnTo>
                  <a:pt x="355031" y="754689"/>
                </a:lnTo>
                <a:lnTo>
                  <a:pt x="399658" y="754689"/>
                </a:lnTo>
                <a:lnTo>
                  <a:pt x="444036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1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4"/>
                </a:lnTo>
                <a:lnTo>
                  <a:pt x="723245" y="530034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90" y="399658"/>
                </a:lnTo>
                <a:lnTo>
                  <a:pt x="754690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8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796516" y="2077344"/>
            <a:ext cx="3931285" cy="2472690"/>
            <a:chOff x="796516" y="2077344"/>
            <a:chExt cx="3931285" cy="2472690"/>
          </a:xfrm>
        </p:grpSpPr>
        <p:sp>
          <p:nvSpPr>
            <p:cNvPr id="10" name="object 10"/>
            <p:cNvSpPr/>
            <p:nvPr/>
          </p:nvSpPr>
          <p:spPr>
            <a:xfrm>
              <a:off x="796516" y="293630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8B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96516" y="3795254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8"/>
                  </a:lnTo>
                  <a:lnTo>
                    <a:pt x="5240" y="310654"/>
                  </a:lnTo>
                  <a:lnTo>
                    <a:pt x="0" y="355031"/>
                  </a:lnTo>
                  <a:lnTo>
                    <a:pt x="0" y="399659"/>
                  </a:lnTo>
                  <a:lnTo>
                    <a:pt x="5240" y="444036"/>
                  </a:lnTo>
                  <a:lnTo>
                    <a:pt x="15722" y="487662"/>
                  </a:lnTo>
                  <a:lnTo>
                    <a:pt x="31445" y="530035"/>
                  </a:lnTo>
                  <a:lnTo>
                    <a:pt x="52408" y="570656"/>
                  </a:lnTo>
                  <a:lnTo>
                    <a:pt x="78613" y="609021"/>
                  </a:lnTo>
                  <a:lnTo>
                    <a:pt x="110058" y="644632"/>
                  </a:lnTo>
                  <a:lnTo>
                    <a:pt x="145668" y="676077"/>
                  </a:lnTo>
                  <a:lnTo>
                    <a:pt x="184034" y="702281"/>
                  </a:lnTo>
                  <a:lnTo>
                    <a:pt x="224654" y="723244"/>
                  </a:lnTo>
                  <a:lnTo>
                    <a:pt x="267028" y="738967"/>
                  </a:lnTo>
                  <a:lnTo>
                    <a:pt x="310653" y="749449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9"/>
                  </a:lnTo>
                  <a:lnTo>
                    <a:pt x="487661" y="738967"/>
                  </a:lnTo>
                  <a:lnTo>
                    <a:pt x="530035" y="723244"/>
                  </a:lnTo>
                  <a:lnTo>
                    <a:pt x="570655" y="702281"/>
                  </a:lnTo>
                  <a:lnTo>
                    <a:pt x="609021" y="676077"/>
                  </a:lnTo>
                  <a:lnTo>
                    <a:pt x="644631" y="644632"/>
                  </a:lnTo>
                  <a:lnTo>
                    <a:pt x="676076" y="609021"/>
                  </a:lnTo>
                  <a:lnTo>
                    <a:pt x="702281" y="570656"/>
                  </a:lnTo>
                  <a:lnTo>
                    <a:pt x="723245" y="530035"/>
                  </a:lnTo>
                  <a:lnTo>
                    <a:pt x="738967" y="487662"/>
                  </a:lnTo>
                  <a:lnTo>
                    <a:pt x="749449" y="444036"/>
                  </a:lnTo>
                  <a:lnTo>
                    <a:pt x="754690" y="399659"/>
                  </a:lnTo>
                  <a:lnTo>
                    <a:pt x="754690" y="355031"/>
                  </a:lnTo>
                  <a:lnTo>
                    <a:pt x="749449" y="310654"/>
                  </a:lnTo>
                  <a:lnTo>
                    <a:pt x="738967" y="267028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9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96505" y="2077351"/>
              <a:ext cx="3931285" cy="937894"/>
            </a:xfrm>
            <a:custGeom>
              <a:avLst/>
              <a:gdLst/>
              <a:ahLst/>
              <a:cxnLst/>
              <a:rect l="l" t="t" r="r" b="b"/>
              <a:pathLst>
                <a:path w="3931285" h="937894">
                  <a:moveTo>
                    <a:pt x="754697" y="355028"/>
                  </a:moveTo>
                  <a:lnTo>
                    <a:pt x="749452" y="310654"/>
                  </a:lnTo>
                  <a:lnTo>
                    <a:pt x="738974" y="267030"/>
                  </a:lnTo>
                  <a:lnTo>
                    <a:pt x="723252" y="224650"/>
                  </a:lnTo>
                  <a:lnTo>
                    <a:pt x="702284" y="184035"/>
                  </a:lnTo>
                  <a:lnTo>
                    <a:pt x="676084" y="145669"/>
                  </a:lnTo>
                  <a:lnTo>
                    <a:pt x="644639" y="110058"/>
                  </a:lnTo>
                  <a:lnTo>
                    <a:pt x="609028" y="78613"/>
                  </a:lnTo>
                  <a:lnTo>
                    <a:pt x="570661" y="52412"/>
                  </a:lnTo>
                  <a:lnTo>
                    <a:pt x="530034" y="31445"/>
                  </a:lnTo>
                  <a:lnTo>
                    <a:pt x="487667" y="15722"/>
                  </a:lnTo>
                  <a:lnTo>
                    <a:pt x="444042" y="5245"/>
                  </a:lnTo>
                  <a:lnTo>
                    <a:pt x="399669" y="0"/>
                  </a:lnTo>
                  <a:lnTo>
                    <a:pt x="355041" y="0"/>
                  </a:lnTo>
                  <a:lnTo>
                    <a:pt x="310654" y="5245"/>
                  </a:lnTo>
                  <a:lnTo>
                    <a:pt x="267030" y="15722"/>
                  </a:lnTo>
                  <a:lnTo>
                    <a:pt x="224663" y="31445"/>
                  </a:lnTo>
                  <a:lnTo>
                    <a:pt x="184035" y="52412"/>
                  </a:lnTo>
                  <a:lnTo>
                    <a:pt x="145669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12" y="184035"/>
                  </a:lnTo>
                  <a:lnTo>
                    <a:pt x="31445" y="224650"/>
                  </a:lnTo>
                  <a:lnTo>
                    <a:pt x="15722" y="267030"/>
                  </a:lnTo>
                  <a:lnTo>
                    <a:pt x="5245" y="310654"/>
                  </a:lnTo>
                  <a:lnTo>
                    <a:pt x="0" y="355028"/>
                  </a:lnTo>
                  <a:lnTo>
                    <a:pt x="0" y="399656"/>
                  </a:lnTo>
                  <a:lnTo>
                    <a:pt x="5245" y="444030"/>
                  </a:lnTo>
                  <a:lnTo>
                    <a:pt x="15722" y="487667"/>
                  </a:lnTo>
                  <a:lnTo>
                    <a:pt x="31445" y="530034"/>
                  </a:lnTo>
                  <a:lnTo>
                    <a:pt x="52412" y="570649"/>
                  </a:lnTo>
                  <a:lnTo>
                    <a:pt x="78613" y="609015"/>
                  </a:lnTo>
                  <a:lnTo>
                    <a:pt x="110058" y="644626"/>
                  </a:lnTo>
                  <a:lnTo>
                    <a:pt x="145669" y="676071"/>
                  </a:lnTo>
                  <a:lnTo>
                    <a:pt x="184035" y="702284"/>
                  </a:lnTo>
                  <a:lnTo>
                    <a:pt x="224663" y="723239"/>
                  </a:lnTo>
                  <a:lnTo>
                    <a:pt x="267030" y="738962"/>
                  </a:lnTo>
                  <a:lnTo>
                    <a:pt x="310654" y="749452"/>
                  </a:lnTo>
                  <a:lnTo>
                    <a:pt x="355041" y="754684"/>
                  </a:lnTo>
                  <a:lnTo>
                    <a:pt x="399669" y="754684"/>
                  </a:lnTo>
                  <a:lnTo>
                    <a:pt x="444042" y="749452"/>
                  </a:lnTo>
                  <a:lnTo>
                    <a:pt x="487667" y="738962"/>
                  </a:lnTo>
                  <a:lnTo>
                    <a:pt x="530034" y="723239"/>
                  </a:lnTo>
                  <a:lnTo>
                    <a:pt x="570661" y="702284"/>
                  </a:lnTo>
                  <a:lnTo>
                    <a:pt x="609028" y="676071"/>
                  </a:lnTo>
                  <a:lnTo>
                    <a:pt x="644639" y="644626"/>
                  </a:lnTo>
                  <a:lnTo>
                    <a:pt x="676084" y="609015"/>
                  </a:lnTo>
                  <a:lnTo>
                    <a:pt x="702284" y="570649"/>
                  </a:lnTo>
                  <a:lnTo>
                    <a:pt x="723252" y="530034"/>
                  </a:lnTo>
                  <a:lnTo>
                    <a:pt x="738974" y="487667"/>
                  </a:lnTo>
                  <a:lnTo>
                    <a:pt x="749452" y="444030"/>
                  </a:lnTo>
                  <a:lnTo>
                    <a:pt x="754697" y="399656"/>
                  </a:lnTo>
                  <a:lnTo>
                    <a:pt x="754697" y="355028"/>
                  </a:lnTo>
                  <a:close/>
                </a:path>
                <a:path w="3931285" h="937894">
                  <a:moveTo>
                    <a:pt x="3931043" y="764222"/>
                  </a:moveTo>
                  <a:lnTo>
                    <a:pt x="3924858" y="718210"/>
                  </a:lnTo>
                  <a:lnTo>
                    <a:pt x="3907421" y="676871"/>
                  </a:lnTo>
                  <a:lnTo>
                    <a:pt x="3880358" y="641845"/>
                  </a:lnTo>
                  <a:lnTo>
                    <a:pt x="3845331" y="614781"/>
                  </a:lnTo>
                  <a:lnTo>
                    <a:pt x="3803980" y="597344"/>
                  </a:lnTo>
                  <a:lnTo>
                    <a:pt x="3757980" y="591159"/>
                  </a:lnTo>
                  <a:lnTo>
                    <a:pt x="2834322" y="591159"/>
                  </a:lnTo>
                  <a:lnTo>
                    <a:pt x="2788323" y="597344"/>
                  </a:lnTo>
                  <a:lnTo>
                    <a:pt x="2746972" y="614781"/>
                  </a:lnTo>
                  <a:lnTo>
                    <a:pt x="2711945" y="641845"/>
                  </a:lnTo>
                  <a:lnTo>
                    <a:pt x="2684881" y="676871"/>
                  </a:lnTo>
                  <a:lnTo>
                    <a:pt x="2667444" y="718210"/>
                  </a:lnTo>
                  <a:lnTo>
                    <a:pt x="2661259" y="764222"/>
                  </a:lnTo>
                  <a:lnTo>
                    <a:pt x="2667444" y="810234"/>
                  </a:lnTo>
                  <a:lnTo>
                    <a:pt x="2684881" y="851573"/>
                  </a:lnTo>
                  <a:lnTo>
                    <a:pt x="2711945" y="886599"/>
                  </a:lnTo>
                  <a:lnTo>
                    <a:pt x="2746972" y="913663"/>
                  </a:lnTo>
                  <a:lnTo>
                    <a:pt x="2788323" y="931113"/>
                  </a:lnTo>
                  <a:lnTo>
                    <a:pt x="2834322" y="937285"/>
                  </a:lnTo>
                  <a:lnTo>
                    <a:pt x="3757980" y="937285"/>
                  </a:lnTo>
                  <a:lnTo>
                    <a:pt x="3803980" y="931113"/>
                  </a:lnTo>
                  <a:lnTo>
                    <a:pt x="3845331" y="913663"/>
                  </a:lnTo>
                  <a:lnTo>
                    <a:pt x="3880358" y="886599"/>
                  </a:lnTo>
                  <a:lnTo>
                    <a:pt x="3907421" y="851573"/>
                  </a:lnTo>
                  <a:lnTo>
                    <a:pt x="3924858" y="810234"/>
                  </a:lnTo>
                  <a:lnTo>
                    <a:pt x="3931043" y="764222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63591" y="4709193"/>
            <a:ext cx="421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12563" y="4812757"/>
            <a:ext cx="2103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547" y="551316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1" y="0"/>
                </a:lnTo>
                <a:lnTo>
                  <a:pt x="310653" y="5240"/>
                </a:lnTo>
                <a:lnTo>
                  <a:pt x="267028" y="15722"/>
                </a:lnTo>
                <a:lnTo>
                  <a:pt x="224654" y="31445"/>
                </a:lnTo>
                <a:lnTo>
                  <a:pt x="184034" y="52409"/>
                </a:lnTo>
                <a:lnTo>
                  <a:pt x="145668" y="78613"/>
                </a:lnTo>
                <a:lnTo>
                  <a:pt x="110058" y="110058"/>
                </a:lnTo>
                <a:lnTo>
                  <a:pt x="78613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3" y="609021"/>
                </a:lnTo>
                <a:lnTo>
                  <a:pt x="110058" y="644631"/>
                </a:lnTo>
                <a:lnTo>
                  <a:pt x="145668" y="676076"/>
                </a:lnTo>
                <a:lnTo>
                  <a:pt x="184034" y="702281"/>
                </a:lnTo>
                <a:lnTo>
                  <a:pt x="224654" y="723244"/>
                </a:lnTo>
                <a:lnTo>
                  <a:pt x="267028" y="738967"/>
                </a:lnTo>
                <a:lnTo>
                  <a:pt x="310653" y="749449"/>
                </a:lnTo>
                <a:lnTo>
                  <a:pt x="355031" y="754690"/>
                </a:lnTo>
                <a:lnTo>
                  <a:pt x="399658" y="754690"/>
                </a:lnTo>
                <a:lnTo>
                  <a:pt x="444036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1" y="676076"/>
                </a:lnTo>
                <a:lnTo>
                  <a:pt x="644631" y="644631"/>
                </a:lnTo>
                <a:lnTo>
                  <a:pt x="676076" y="609021"/>
                </a:lnTo>
                <a:lnTo>
                  <a:pt x="702281" y="570655"/>
                </a:lnTo>
                <a:lnTo>
                  <a:pt x="723245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90" y="399659"/>
                </a:lnTo>
                <a:lnTo>
                  <a:pt x="754690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5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1" y="78613"/>
                </a:lnTo>
                <a:lnTo>
                  <a:pt x="570655" y="52409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6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647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76307" y="5525841"/>
            <a:ext cx="3202305" cy="7207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775"/>
              </a:lnSpc>
              <a:tabLst>
                <a:tab pos="791845" algn="l"/>
              </a:tabLst>
            </a:pPr>
            <a:r>
              <a:rPr sz="6000" baseline="-31250" dirty="0">
                <a:solidFill>
                  <a:srgbClr val="FFFFFF"/>
                </a:solidFill>
                <a:latin typeface="Arial Black"/>
                <a:cs typeface="Arial Black"/>
              </a:rPr>
              <a:t>H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r>
              <a:rPr sz="2400" b="1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endParaRPr sz="2400">
              <a:latin typeface="Arial"/>
              <a:cs typeface="Arial"/>
            </a:endParaRPr>
          </a:p>
          <a:p>
            <a:pPr marL="791845">
              <a:lnSpc>
                <a:spcPts val="2680"/>
              </a:lnSpc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15031" y="297760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707316" y="3107128"/>
            <a:ext cx="197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715031" y="3863306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2" y="609021"/>
                </a:lnTo>
                <a:lnTo>
                  <a:pt x="110057" y="644632"/>
                </a:lnTo>
                <a:lnTo>
                  <a:pt x="145668" y="676077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715031" y="47490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7707316" y="4845885"/>
            <a:ext cx="165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5031" y="2110472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0"/>
                </a:lnTo>
                <a:lnTo>
                  <a:pt x="145668" y="676076"/>
                </a:lnTo>
                <a:lnTo>
                  <a:pt x="184033" y="702280"/>
                </a:lnTo>
                <a:lnTo>
                  <a:pt x="224654" y="723244"/>
                </a:lnTo>
                <a:lnTo>
                  <a:pt x="267027" y="738966"/>
                </a:lnTo>
                <a:lnTo>
                  <a:pt x="310653" y="749448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0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825675" y="1907925"/>
            <a:ext cx="533400" cy="3531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70485" algn="just">
              <a:lnSpc>
                <a:spcPct val="144300"/>
              </a:lnSpc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07316" y="2277212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89441" y="1508645"/>
            <a:ext cx="29660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712427" y="1508645"/>
            <a:ext cx="4067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AFTER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34123" y="2093931"/>
            <a:ext cx="4436110" cy="2434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225"/>
              </a:lnSpc>
              <a:tabLst>
                <a:tab pos="782320" algn="l"/>
              </a:tabLst>
            </a:pPr>
            <a:r>
              <a:rPr sz="6000" baseline="-13888" dirty="0">
                <a:solidFill>
                  <a:srgbClr val="FFFFFF"/>
                </a:solidFill>
                <a:latin typeface="Arial Black"/>
                <a:cs typeface="Arial Black"/>
              </a:rPr>
              <a:t>M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2658745">
              <a:lnSpc>
                <a:spcPts val="1814"/>
              </a:lnSpc>
              <a:spcBef>
                <a:spcPts val="43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3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  <a:p>
            <a:pPr marL="41910">
              <a:lnSpc>
                <a:spcPts val="4695"/>
              </a:lnSpc>
              <a:tabLst>
                <a:tab pos="833755" algn="l"/>
              </a:tabLst>
            </a:pPr>
            <a:r>
              <a:rPr sz="6000" baseline="-11111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  <a:p>
            <a:pPr marL="41910">
              <a:lnSpc>
                <a:spcPct val="100000"/>
              </a:lnSpc>
              <a:spcBef>
                <a:spcPts val="1800"/>
              </a:spcBef>
              <a:tabLst>
                <a:tab pos="782320" algn="l"/>
              </a:tabLst>
            </a:pPr>
            <a:r>
              <a:rPr sz="6000" baseline="-13194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023585" y="165290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51352" y="5457771"/>
            <a:ext cx="5114290" cy="1176655"/>
          </a:xfrm>
          <a:custGeom>
            <a:avLst/>
            <a:gdLst/>
            <a:ahLst/>
            <a:cxnLst/>
            <a:rect l="l" t="t" r="r" b="b"/>
            <a:pathLst>
              <a:path w="5114290" h="1176654">
                <a:moveTo>
                  <a:pt x="5114032" y="0"/>
                </a:moveTo>
                <a:lnTo>
                  <a:pt x="0" y="0"/>
                </a:lnTo>
                <a:lnTo>
                  <a:pt x="0" y="1176431"/>
                </a:lnTo>
                <a:lnTo>
                  <a:pt x="5114032" y="1176431"/>
                </a:lnTo>
                <a:lnTo>
                  <a:pt x="5114032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8858" y="2046320"/>
            <a:ext cx="5445760" cy="2547620"/>
          </a:xfrm>
          <a:custGeom>
            <a:avLst/>
            <a:gdLst/>
            <a:ahLst/>
            <a:cxnLst/>
            <a:rect l="l" t="t" r="r" b="b"/>
            <a:pathLst>
              <a:path w="5445760" h="2547620">
                <a:moveTo>
                  <a:pt x="5445627" y="0"/>
                </a:moveTo>
                <a:lnTo>
                  <a:pt x="0" y="0"/>
                </a:lnTo>
                <a:lnTo>
                  <a:pt x="0" y="2547335"/>
                </a:lnTo>
                <a:lnTo>
                  <a:pt x="5445627" y="2547335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707316" y="3982923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351832" y="1487302"/>
            <a:ext cx="5445760" cy="4392295"/>
          </a:xfrm>
          <a:custGeom>
            <a:avLst/>
            <a:gdLst/>
            <a:ahLst/>
            <a:cxnLst/>
            <a:rect l="l" t="t" r="r" b="b"/>
            <a:pathLst>
              <a:path w="5445759" h="4392295">
                <a:moveTo>
                  <a:pt x="5445627" y="0"/>
                </a:moveTo>
                <a:lnTo>
                  <a:pt x="0" y="0"/>
                </a:lnTo>
                <a:lnTo>
                  <a:pt x="0" y="4392289"/>
                </a:lnTo>
                <a:lnTo>
                  <a:pt x="5445627" y="4392289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92002" y="400138"/>
            <a:ext cx="7426959" cy="3846829"/>
          </a:xfrm>
          <a:prstGeom prst="rect">
            <a:avLst/>
          </a:prstGeom>
        </p:spPr>
        <p:txBody>
          <a:bodyPr vert="horz" wrap="square" lIns="0" tIns="317500" rIns="0" bIns="0" rtlCol="0">
            <a:spAutoFit/>
          </a:bodyPr>
          <a:lstStyle/>
          <a:p>
            <a:pPr marL="2130425">
              <a:lnSpc>
                <a:spcPct val="100000"/>
              </a:lnSpc>
              <a:spcBef>
                <a:spcPts val="2500"/>
              </a:spcBef>
            </a:pPr>
            <a:r>
              <a:rPr sz="3600" b="1" spc="-5" dirty="0">
                <a:latin typeface="Arial"/>
                <a:cs typeface="Arial"/>
              </a:rPr>
              <a:t>HEMORRHAGIC</a:t>
            </a:r>
            <a:r>
              <a:rPr sz="3600" b="1" spc="-40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SHOCK</a:t>
            </a:r>
            <a:endParaRPr sz="3600">
              <a:latin typeface="Arial"/>
              <a:cs typeface="Arial"/>
            </a:endParaRPr>
          </a:p>
          <a:p>
            <a:pPr marL="12700" marR="2958465">
              <a:lnSpc>
                <a:spcPts val="2100"/>
              </a:lnSpc>
              <a:spcBef>
                <a:spcPts val="1325"/>
              </a:spcBef>
            </a:pPr>
            <a:r>
              <a:rPr sz="1800" b="1" spc="-5" dirty="0">
                <a:latin typeface="Arial"/>
                <a:cs typeface="Arial"/>
              </a:rPr>
              <a:t>SHOCK </a:t>
            </a:r>
            <a:r>
              <a:rPr sz="1800" dirty="0">
                <a:latin typeface="Arial MT"/>
                <a:cs typeface="Arial MT"/>
              </a:rPr>
              <a:t>– progressive cellular and </a:t>
            </a:r>
            <a:r>
              <a:rPr sz="1800" spc="-5" dirty="0">
                <a:latin typeface="Arial MT"/>
                <a:cs typeface="Arial MT"/>
              </a:rPr>
              <a:t>tissue </a:t>
            </a:r>
            <a:r>
              <a:rPr sz="1800" dirty="0">
                <a:latin typeface="Arial MT"/>
                <a:cs typeface="Arial MT"/>
              </a:rPr>
              <a:t> hypoxia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leading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organ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damage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treated,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death</a:t>
            </a:r>
            <a:endParaRPr sz="1800">
              <a:latin typeface="Arial MT"/>
              <a:cs typeface="Arial MT"/>
            </a:endParaRPr>
          </a:p>
          <a:p>
            <a:pPr marL="234950">
              <a:lnSpc>
                <a:spcPct val="100000"/>
              </a:lnSpc>
              <a:spcBef>
                <a:spcPts val="680"/>
              </a:spcBef>
            </a:pP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life-threatening</a:t>
            </a:r>
            <a:endParaRPr sz="1800">
              <a:latin typeface="Arial"/>
              <a:cs typeface="Arial"/>
            </a:endParaRPr>
          </a:p>
          <a:p>
            <a:pPr marL="234950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commonly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manifested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hypotension</a:t>
            </a:r>
            <a:endParaRPr sz="1800">
              <a:latin typeface="Arial"/>
              <a:cs typeface="Arial"/>
            </a:endParaRPr>
          </a:p>
          <a:p>
            <a:pPr marL="234950" marR="300355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common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battlefield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28575" marR="4065270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best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TACTICAL</a:t>
            </a:r>
            <a:r>
              <a:rPr sz="1800" spc="-8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indicators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514252" y="4314972"/>
            <a:ext cx="4205605" cy="1303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Altered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mental status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in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absence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b="1" spc="-5" dirty="0">
                <a:latin typeface="Arial"/>
                <a:cs typeface="Arial"/>
              </a:rPr>
              <a:t>brain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injury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spc="-5" dirty="0">
                <a:latin typeface="Arial MT"/>
                <a:cs typeface="Arial MT"/>
              </a:rPr>
              <a:t>and/or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b="1" spc="-15" dirty="0">
                <a:latin typeface="Arial"/>
                <a:cs typeface="Arial"/>
              </a:rPr>
              <a:t>Weak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absent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radial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pulse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06032" y="2385662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06032" y="2745869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11847" y="3125651"/>
            <a:ext cx="114300" cy="471805"/>
          </a:xfrm>
          <a:custGeom>
            <a:avLst/>
            <a:gdLst/>
            <a:ahLst/>
            <a:cxnLst/>
            <a:rect l="l" t="t" r="r" b="b"/>
            <a:pathLst>
              <a:path w="114300" h="471804">
                <a:moveTo>
                  <a:pt x="0" y="47155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1554"/>
                </a:lnTo>
                <a:lnTo>
                  <a:pt x="0" y="47155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6166022" y="1384846"/>
            <a:ext cx="5441315" cy="4418330"/>
            <a:chOff x="6166022" y="1384846"/>
            <a:chExt cx="5441315" cy="4418330"/>
          </a:xfrm>
        </p:grpSpPr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66022" y="1384846"/>
              <a:ext cx="5440761" cy="3746361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150998" y="5096859"/>
              <a:ext cx="3789045" cy="706120"/>
            </a:xfrm>
            <a:custGeom>
              <a:avLst/>
              <a:gdLst/>
              <a:ahLst/>
              <a:cxnLst/>
              <a:rect l="l" t="t" r="r" b="b"/>
              <a:pathLst>
                <a:path w="3789045" h="706120">
                  <a:moveTo>
                    <a:pt x="3711456" y="0"/>
                  </a:moveTo>
                  <a:lnTo>
                    <a:pt x="77132" y="0"/>
                  </a:lnTo>
                  <a:lnTo>
                    <a:pt x="47108" y="6061"/>
                  </a:lnTo>
                  <a:lnTo>
                    <a:pt x="22591" y="22591"/>
                  </a:lnTo>
                  <a:lnTo>
                    <a:pt x="6061" y="47109"/>
                  </a:lnTo>
                  <a:lnTo>
                    <a:pt x="0" y="77132"/>
                  </a:lnTo>
                  <a:lnTo>
                    <a:pt x="0" y="628945"/>
                  </a:lnTo>
                  <a:lnTo>
                    <a:pt x="6061" y="658968"/>
                  </a:lnTo>
                  <a:lnTo>
                    <a:pt x="22591" y="683486"/>
                  </a:lnTo>
                  <a:lnTo>
                    <a:pt x="47108" y="700016"/>
                  </a:lnTo>
                  <a:lnTo>
                    <a:pt x="77132" y="706077"/>
                  </a:lnTo>
                  <a:lnTo>
                    <a:pt x="3711456" y="706077"/>
                  </a:lnTo>
                  <a:lnTo>
                    <a:pt x="3741479" y="700016"/>
                  </a:lnTo>
                  <a:lnTo>
                    <a:pt x="3765997" y="683486"/>
                  </a:lnTo>
                  <a:lnTo>
                    <a:pt x="3782527" y="658968"/>
                  </a:lnTo>
                  <a:lnTo>
                    <a:pt x="3788589" y="628945"/>
                  </a:lnTo>
                  <a:lnTo>
                    <a:pt x="3788589" y="77132"/>
                  </a:lnTo>
                  <a:lnTo>
                    <a:pt x="3782527" y="47109"/>
                  </a:lnTo>
                  <a:lnTo>
                    <a:pt x="3765997" y="22591"/>
                  </a:lnTo>
                  <a:lnTo>
                    <a:pt x="3741479" y="6061"/>
                  </a:lnTo>
                  <a:lnTo>
                    <a:pt x="3711456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952888" y="5190441"/>
            <a:ext cx="2713990" cy="476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latin typeface="Arial MT"/>
                <a:cs typeface="Arial MT"/>
              </a:rPr>
              <a:t>Hemorrhagic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shock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can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result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5" dirty="0">
                <a:latin typeface="Arial MT"/>
                <a:cs typeface="Arial MT"/>
              </a:rPr>
              <a:t> the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casualty's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death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330898" y="5251293"/>
            <a:ext cx="444582" cy="387050"/>
          </a:xfrm>
          <a:prstGeom prst="rect">
            <a:avLst/>
          </a:prstGeom>
        </p:spPr>
      </p:pic>
      <p:sp>
        <p:nvSpPr>
          <p:cNvPr id="15" name="object 15"/>
          <p:cNvSpPr/>
          <p:nvPr/>
        </p:nvSpPr>
        <p:spPr>
          <a:xfrm>
            <a:off x="1306032" y="4453709"/>
            <a:ext cx="114300" cy="471805"/>
          </a:xfrm>
          <a:custGeom>
            <a:avLst/>
            <a:gdLst/>
            <a:ahLst/>
            <a:cxnLst/>
            <a:rect l="l" t="t" r="r" b="b"/>
            <a:pathLst>
              <a:path w="114300" h="471804">
                <a:moveTo>
                  <a:pt x="0" y="47155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1554"/>
                </a:lnTo>
                <a:lnTo>
                  <a:pt x="0" y="47155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306032" y="5468568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5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100336" y="693303"/>
            <a:ext cx="607123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393065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latin typeface="Arial"/>
                <a:cs typeface="Arial"/>
              </a:rPr>
              <a:t>SIGNS </a:t>
            </a:r>
            <a:r>
              <a:rPr sz="3600" b="1" dirty="0">
                <a:latin typeface="Arial"/>
                <a:cs typeface="Arial"/>
              </a:rPr>
              <a:t>AND </a:t>
            </a:r>
            <a:r>
              <a:rPr sz="3600" b="1" spc="-15" dirty="0">
                <a:latin typeface="Arial"/>
                <a:cs typeface="Arial"/>
              </a:rPr>
              <a:t>SYMPTOMS 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OF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HEMORRHAGIC</a:t>
            </a:r>
            <a:r>
              <a:rPr sz="36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SHOCK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706134" y="2120332"/>
            <a:ext cx="2481580" cy="9144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b="1" u="heavy" spc="-15" dirty="0">
                <a:solidFill>
                  <a:srgbClr val="921928"/>
                </a:solidFill>
                <a:uFill>
                  <a:solidFill>
                    <a:srgbClr val="921928"/>
                  </a:solidFill>
                </a:uFill>
                <a:latin typeface="Arial"/>
                <a:cs typeface="Arial"/>
              </a:rPr>
              <a:t>Weak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or absent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radial pulses (or low </a:t>
            </a:r>
            <a:r>
              <a:rPr sz="2000" b="1" spc="-5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blood</a:t>
            </a:r>
            <a:r>
              <a:rPr sz="20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pressure)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43225" y="3492098"/>
            <a:ext cx="1223031" cy="98394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21978" y="3447363"/>
            <a:ext cx="1210784" cy="99344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4036" y="1959833"/>
            <a:ext cx="691192" cy="102955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26625" y="3379346"/>
            <a:ext cx="1155983" cy="113957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464406" y="1904210"/>
            <a:ext cx="999514" cy="118969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87796" y="4575695"/>
            <a:ext cx="1233114" cy="123311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3027122" y="4662060"/>
            <a:ext cx="1129333" cy="102256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260590" y="4663487"/>
            <a:ext cx="723680" cy="1021137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794836" y="2157610"/>
            <a:ext cx="1677035" cy="6223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Altered 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Mental</a:t>
            </a:r>
            <a:r>
              <a:rPr sz="2000" b="1" spc="-5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Status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675221" y="3752543"/>
            <a:ext cx="1381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5" dirty="0">
                <a:latin typeface="Arial MT"/>
                <a:cs typeface="Arial MT"/>
              </a:rPr>
              <a:t>Tachycardia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16619" y="3752543"/>
            <a:ext cx="1254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25" dirty="0">
                <a:latin typeface="Arial MT"/>
                <a:cs typeface="Arial MT"/>
              </a:rPr>
              <a:t>T</a:t>
            </a:r>
            <a:r>
              <a:rPr sz="2000" dirty="0">
                <a:latin typeface="Arial MT"/>
                <a:cs typeface="Arial MT"/>
              </a:rPr>
              <a:t>achypnea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224993" y="3688779"/>
            <a:ext cx="844550" cy="6223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Excess  </a:t>
            </a:r>
            <a:r>
              <a:rPr sz="2000" spc="-5" dirty="0">
                <a:latin typeface="Arial MT"/>
                <a:cs typeface="Arial MT"/>
              </a:rPr>
              <a:t>thirst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675221" y="5001182"/>
            <a:ext cx="10706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Cyanosis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224993" y="4902922"/>
            <a:ext cx="1466215" cy="6223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Nausea</a:t>
            </a:r>
            <a:r>
              <a:rPr sz="2000" spc="-10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and/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vomiting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416619" y="5019513"/>
            <a:ext cx="13671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Diaphoresis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8812424" y="2115267"/>
            <a:ext cx="3107690" cy="1742439"/>
          </a:xfrm>
          <a:custGeom>
            <a:avLst/>
            <a:gdLst/>
            <a:ahLst/>
            <a:cxnLst/>
            <a:rect l="l" t="t" r="r" b="b"/>
            <a:pathLst>
              <a:path w="3107690" h="1742439">
                <a:moveTo>
                  <a:pt x="3005949" y="0"/>
                </a:moveTo>
                <a:lnTo>
                  <a:pt x="101502" y="0"/>
                </a:lnTo>
                <a:lnTo>
                  <a:pt x="61992" y="7976"/>
                </a:lnTo>
                <a:lnTo>
                  <a:pt x="29728" y="29729"/>
                </a:lnTo>
                <a:lnTo>
                  <a:pt x="7976" y="61993"/>
                </a:lnTo>
                <a:lnTo>
                  <a:pt x="0" y="101503"/>
                </a:lnTo>
                <a:lnTo>
                  <a:pt x="0" y="1640732"/>
                </a:lnTo>
                <a:lnTo>
                  <a:pt x="7976" y="1680241"/>
                </a:lnTo>
                <a:lnTo>
                  <a:pt x="29728" y="1712504"/>
                </a:lnTo>
                <a:lnTo>
                  <a:pt x="61992" y="1734257"/>
                </a:lnTo>
                <a:lnTo>
                  <a:pt x="101502" y="1742234"/>
                </a:lnTo>
                <a:lnTo>
                  <a:pt x="3005949" y="1742234"/>
                </a:lnTo>
                <a:lnTo>
                  <a:pt x="3045458" y="1734257"/>
                </a:lnTo>
                <a:lnTo>
                  <a:pt x="3077721" y="1712504"/>
                </a:lnTo>
                <a:lnTo>
                  <a:pt x="3099474" y="1680241"/>
                </a:lnTo>
                <a:lnTo>
                  <a:pt x="3107451" y="1640732"/>
                </a:lnTo>
                <a:lnTo>
                  <a:pt x="3107451" y="101503"/>
                </a:lnTo>
                <a:lnTo>
                  <a:pt x="3099474" y="61993"/>
                </a:lnTo>
                <a:lnTo>
                  <a:pt x="3077721" y="29729"/>
                </a:lnTo>
                <a:lnTo>
                  <a:pt x="3045458" y="7976"/>
                </a:lnTo>
                <a:lnTo>
                  <a:pt x="3005949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9477452" y="2287988"/>
            <a:ext cx="2307590" cy="13017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630"/>
              </a:lnSpc>
              <a:spcBef>
                <a:spcPts val="395"/>
              </a:spcBef>
            </a:pPr>
            <a:r>
              <a:rPr sz="1600" dirty="0">
                <a:latin typeface="Arial MT"/>
                <a:cs typeface="Arial MT"/>
              </a:rPr>
              <a:t>Make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sure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you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frequently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assess </a:t>
            </a:r>
            <a:r>
              <a:rPr sz="1600" spc="-5" dirty="0">
                <a:latin typeface="Arial MT"/>
                <a:cs typeface="Arial MT"/>
              </a:rPr>
              <a:t>casualties </a:t>
            </a:r>
            <a:r>
              <a:rPr sz="1600" dirty="0">
                <a:latin typeface="Arial MT"/>
                <a:cs typeface="Arial MT"/>
              </a:rPr>
              <a:t>during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TFC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signs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shock.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460"/>
              </a:lnSpc>
            </a:pPr>
            <a:r>
              <a:rPr sz="1600" spc="-5" dirty="0">
                <a:latin typeface="Arial MT"/>
                <a:cs typeface="Arial MT"/>
              </a:rPr>
              <a:t>These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symptoms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can</a:t>
            </a:r>
            <a:endParaRPr sz="1600">
              <a:latin typeface="Arial MT"/>
              <a:cs typeface="Arial MT"/>
            </a:endParaRPr>
          </a:p>
          <a:p>
            <a:pPr marL="12700" marR="377190">
              <a:lnSpc>
                <a:spcPts val="1630"/>
              </a:lnSpc>
              <a:spcBef>
                <a:spcPts val="150"/>
              </a:spcBef>
            </a:pPr>
            <a:r>
              <a:rPr sz="1600" dirty="0">
                <a:latin typeface="Arial MT"/>
                <a:cs typeface="Arial MT"/>
              </a:rPr>
              <a:t>change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progress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over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time.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87795" y="3223985"/>
            <a:ext cx="8082915" cy="0"/>
          </a:xfrm>
          <a:custGeom>
            <a:avLst/>
            <a:gdLst/>
            <a:ahLst/>
            <a:cxnLst/>
            <a:rect l="l" t="t" r="r" b="b"/>
            <a:pathLst>
              <a:path w="8082915">
                <a:moveTo>
                  <a:pt x="0" y="0"/>
                </a:moveTo>
                <a:lnTo>
                  <a:pt x="8082436" y="0"/>
                </a:lnTo>
              </a:path>
            </a:pathLst>
          </a:custGeom>
          <a:ln w="38100">
            <a:solidFill>
              <a:srgbClr val="D9D9D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8956408" y="2353237"/>
            <a:ext cx="368621" cy="303989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746053" y="6560678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6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459504" y="3523707"/>
            <a:ext cx="4706620" cy="20523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Assess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10" dirty="0">
                <a:latin typeface="Arial MT"/>
                <a:cs typeface="Arial MT"/>
              </a:rPr>
              <a:t>for</a:t>
            </a:r>
            <a:r>
              <a:rPr sz="1800" spc="35" dirty="0">
                <a:latin typeface="Arial MT"/>
                <a:cs typeface="Arial MT"/>
              </a:rPr>
              <a:t> </a:t>
            </a:r>
            <a:r>
              <a:rPr sz="1800" spc="10" dirty="0">
                <a:latin typeface="Arial MT"/>
                <a:cs typeface="Arial MT"/>
              </a:rPr>
              <a:t>weak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5" dirty="0">
                <a:latin typeface="Arial MT"/>
                <a:cs typeface="Arial MT"/>
              </a:rPr>
              <a:t>or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10" dirty="0">
                <a:latin typeface="Arial MT"/>
                <a:cs typeface="Arial MT"/>
              </a:rPr>
              <a:t>absent</a:t>
            </a:r>
            <a:r>
              <a:rPr sz="1800" spc="45" dirty="0">
                <a:latin typeface="Arial MT"/>
                <a:cs typeface="Arial MT"/>
              </a:rPr>
              <a:t> </a:t>
            </a:r>
            <a:r>
              <a:rPr sz="1800" b="1" spc="10" dirty="0">
                <a:latin typeface="Arial"/>
                <a:cs typeface="Arial"/>
              </a:rPr>
              <a:t>radial</a:t>
            </a:r>
            <a:r>
              <a:rPr sz="1800" b="1" spc="35" dirty="0">
                <a:latin typeface="Arial"/>
                <a:cs typeface="Arial"/>
              </a:rPr>
              <a:t> </a:t>
            </a:r>
            <a:r>
              <a:rPr sz="1800" b="1" spc="15" dirty="0">
                <a:latin typeface="Arial"/>
                <a:cs typeface="Arial"/>
              </a:rPr>
              <a:t>pulses</a:t>
            </a:r>
            <a:r>
              <a:rPr sz="1800" b="1" spc="30" dirty="0">
                <a:latin typeface="Arial"/>
                <a:cs typeface="Arial"/>
              </a:rPr>
              <a:t> </a:t>
            </a:r>
            <a:r>
              <a:rPr sz="1800" spc="15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confirm</a:t>
            </a:r>
            <a:r>
              <a:rPr sz="1800" spc="5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all</a:t>
            </a:r>
            <a:r>
              <a:rPr sz="1800" spc="6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bleeding</a:t>
            </a:r>
            <a:r>
              <a:rPr sz="1800" b="1" spc="4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control</a:t>
            </a:r>
            <a:r>
              <a:rPr sz="1800" b="1" spc="3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measures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still </a:t>
            </a:r>
            <a:r>
              <a:rPr sz="1800" spc="-10" dirty="0">
                <a:latin typeface="Arial MT"/>
                <a:cs typeface="Arial MT"/>
              </a:rPr>
              <a:t>effective</a:t>
            </a:r>
            <a:endParaRPr sz="1800">
              <a:latin typeface="Arial MT"/>
              <a:cs typeface="Arial MT"/>
            </a:endParaRPr>
          </a:p>
          <a:p>
            <a:pPr marL="12700" marR="206375">
              <a:lnSpc>
                <a:spcPts val="2100"/>
              </a:lnSpc>
              <a:spcBef>
                <a:spcPts val="600"/>
              </a:spcBef>
            </a:pPr>
            <a:r>
              <a:rPr sz="1800" spc="-5" dirty="0">
                <a:latin typeface="Arial MT"/>
                <a:cs typeface="Arial MT"/>
              </a:rPr>
              <a:t>It is </a:t>
            </a:r>
            <a:r>
              <a:rPr sz="1800" spc="-10" dirty="0">
                <a:latin typeface="Arial MT"/>
                <a:cs typeface="Arial MT"/>
              </a:rPr>
              <a:t>better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spc="-10" dirty="0">
                <a:latin typeface="Arial MT"/>
                <a:cs typeface="Arial MT"/>
              </a:rPr>
              <a:t>prevent shock with hemorrhage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control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treat</a:t>
            </a:r>
            <a:r>
              <a:rPr sz="1800" spc="-10" dirty="0">
                <a:latin typeface="Arial MT"/>
                <a:cs typeface="Arial MT"/>
              </a:rPr>
              <a:t> it</a:t>
            </a:r>
            <a:endParaRPr sz="1800">
              <a:latin typeface="Arial MT"/>
              <a:cs typeface="Arial MT"/>
            </a:endParaRPr>
          </a:p>
          <a:p>
            <a:pPr marL="12700" marR="454025">
              <a:lnSpc>
                <a:spcPts val="2100"/>
              </a:lnSpc>
              <a:spcBef>
                <a:spcPts val="600"/>
              </a:spcBef>
            </a:pPr>
            <a:r>
              <a:rPr sz="1800" b="1" spc="-5" dirty="0">
                <a:latin typeface="Arial"/>
                <a:cs typeface="Arial"/>
              </a:rPr>
              <a:t>DO </a:t>
            </a:r>
            <a:r>
              <a:rPr sz="1800" b="1" spc="-10" dirty="0">
                <a:latin typeface="Arial"/>
                <a:cs typeface="Arial"/>
              </a:rPr>
              <a:t>NOT </a:t>
            </a:r>
            <a:r>
              <a:rPr sz="1800" b="1" spc="-35" dirty="0">
                <a:latin typeface="Arial"/>
                <a:cs typeface="Arial"/>
              </a:rPr>
              <a:t>WAIT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spc="-10" dirty="0">
                <a:latin typeface="Arial MT"/>
                <a:cs typeface="Arial MT"/>
              </a:rPr>
              <a:t>signs and symptoms of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shock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occur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54935" y="1807769"/>
            <a:ext cx="3521710" cy="922019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5"/>
              </a:spcBef>
            </a:pP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Weak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or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absent</a:t>
            </a:r>
            <a:r>
              <a:rPr sz="20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radial</a:t>
            </a:r>
            <a:r>
              <a:rPr sz="20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pulses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2400" b="1" spc="-5" dirty="0">
                <a:latin typeface="Arial"/>
                <a:cs typeface="Arial"/>
              </a:rPr>
              <a:t>Pulse</a:t>
            </a:r>
            <a:r>
              <a:rPr sz="2400" b="1" spc="-1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Assessment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4036" y="1889102"/>
            <a:ext cx="712722" cy="106162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134110">
              <a:lnSpc>
                <a:spcPct val="100000"/>
              </a:lnSpc>
              <a:spcBef>
                <a:spcPts val="725"/>
              </a:spcBef>
            </a:pPr>
            <a:r>
              <a:rPr spc="-5" dirty="0"/>
              <a:t>Altered</a:t>
            </a:r>
            <a:r>
              <a:rPr spc="-15" dirty="0"/>
              <a:t> </a:t>
            </a:r>
            <a:r>
              <a:rPr spc="-5" dirty="0"/>
              <a:t>Mental</a:t>
            </a:r>
            <a:r>
              <a:rPr spc="-10" dirty="0"/>
              <a:t> </a:t>
            </a:r>
            <a:r>
              <a:rPr spc="-5" dirty="0"/>
              <a:t>Status</a:t>
            </a:r>
          </a:p>
          <a:p>
            <a:pPr marL="1151255" marR="1436370">
              <a:lnSpc>
                <a:spcPts val="2800"/>
              </a:lnSpc>
              <a:spcBef>
                <a:spcPts val="915"/>
              </a:spcBef>
            </a:pPr>
            <a:r>
              <a:rPr sz="2400" spc="-5" dirty="0">
                <a:solidFill>
                  <a:srgbClr val="000000"/>
                </a:solidFill>
              </a:rPr>
              <a:t>Level of </a:t>
            </a:r>
            <a:r>
              <a:rPr sz="2400" dirty="0">
                <a:solidFill>
                  <a:srgbClr val="000000"/>
                </a:solidFill>
              </a:rPr>
              <a:t> Consciousness</a:t>
            </a:r>
            <a:endParaRPr sz="2400"/>
          </a:p>
          <a:p>
            <a:pPr marL="808990" marR="5080" indent="-796925" algn="just">
              <a:lnSpc>
                <a:spcPct val="125000"/>
              </a:lnSpc>
              <a:spcBef>
                <a:spcPts val="720"/>
              </a:spcBef>
            </a:pP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Check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casualty every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15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minutes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for </a:t>
            </a:r>
            <a:r>
              <a:rPr sz="1800" spc="-70" dirty="0"/>
              <a:t>AVPU </a:t>
            </a:r>
            <a:r>
              <a:rPr sz="1800" spc="-65" dirty="0"/>
              <a:t> </a:t>
            </a:r>
            <a:r>
              <a:rPr sz="1800" spc="-5" dirty="0"/>
              <a:t>A</a:t>
            </a:r>
            <a:r>
              <a:rPr sz="1800" spc="-5" dirty="0">
                <a:solidFill>
                  <a:srgbClr val="000000"/>
                </a:solidFill>
              </a:rPr>
              <a:t>lertness</a:t>
            </a:r>
            <a:r>
              <a:rPr sz="1800" spc="-40" dirty="0">
                <a:solidFill>
                  <a:srgbClr val="000000"/>
                </a:solidFill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-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Knows</a:t>
            </a:r>
            <a:r>
              <a:rPr sz="1800" b="0" spc="-2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who,</a:t>
            </a:r>
            <a:r>
              <a:rPr sz="1800" b="0" spc="-3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where</a:t>
            </a:r>
            <a:r>
              <a:rPr sz="1800" b="0" spc="-3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they</a:t>
            </a:r>
            <a:r>
              <a:rPr sz="1800" b="0" spc="-3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are</a:t>
            </a:r>
            <a:endParaRPr sz="1800">
              <a:latin typeface="Arial MT"/>
              <a:cs typeface="Arial MT"/>
            </a:endParaRPr>
          </a:p>
          <a:p>
            <a:pPr marL="808990" marR="635000" algn="just">
              <a:lnSpc>
                <a:spcPts val="2100"/>
              </a:lnSpc>
              <a:spcBef>
                <a:spcPts val="660"/>
              </a:spcBef>
            </a:pPr>
            <a:r>
              <a:rPr sz="1800" spc="-40" dirty="0"/>
              <a:t>V</a:t>
            </a:r>
            <a:r>
              <a:rPr sz="1800" spc="-40" dirty="0">
                <a:solidFill>
                  <a:srgbClr val="000000"/>
                </a:solidFill>
              </a:rPr>
              <a:t>erbal</a:t>
            </a:r>
            <a:r>
              <a:rPr sz="1800" spc="-45" dirty="0">
                <a:solidFill>
                  <a:srgbClr val="000000"/>
                </a:solidFill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-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Orally</a:t>
            </a:r>
            <a:r>
              <a:rPr sz="1800" b="0" spc="-3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responds</a:t>
            </a:r>
            <a:r>
              <a:rPr sz="1800" b="0" spc="-2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to</a:t>
            </a:r>
            <a:r>
              <a:rPr sz="1800" b="0" spc="-2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verbal </a:t>
            </a:r>
            <a:r>
              <a:rPr sz="1800" b="0" spc="-49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commands</a:t>
            </a:r>
            <a:endParaRPr sz="1800">
              <a:latin typeface="Arial MT"/>
              <a:cs typeface="Arial MT"/>
            </a:endParaRPr>
          </a:p>
          <a:p>
            <a:pPr marL="808990" marR="657225" algn="just">
              <a:lnSpc>
                <a:spcPts val="2100"/>
              </a:lnSpc>
              <a:spcBef>
                <a:spcPts val="600"/>
              </a:spcBef>
            </a:pPr>
            <a:r>
              <a:rPr sz="1800" spc="-5" dirty="0"/>
              <a:t>P</a:t>
            </a:r>
            <a:r>
              <a:rPr sz="1800" spc="-5" dirty="0">
                <a:solidFill>
                  <a:srgbClr val="000000"/>
                </a:solidFill>
              </a:rPr>
              <a:t>ain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–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Level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of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pain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felt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when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the </a:t>
            </a:r>
            <a:r>
              <a:rPr sz="1800" b="0" spc="-49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sternum is </a:t>
            </a:r>
            <a:r>
              <a:rPr sz="1800" b="0" spc="-10" dirty="0">
                <a:solidFill>
                  <a:srgbClr val="000000"/>
                </a:solidFill>
                <a:latin typeface="Arial MT"/>
                <a:cs typeface="Arial MT"/>
              </a:rPr>
              <a:t>briskly rubbed with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the </a:t>
            </a:r>
            <a:r>
              <a:rPr sz="1800" b="0" spc="-49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knuckle</a:t>
            </a:r>
            <a:r>
              <a:rPr sz="1800"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(</a:t>
            </a:r>
            <a:r>
              <a:rPr sz="1800" spc="-5" dirty="0">
                <a:solidFill>
                  <a:srgbClr val="000000"/>
                </a:solidFill>
              </a:rPr>
              <a:t>if</a:t>
            </a:r>
            <a:r>
              <a:rPr sz="1800" spc="-15" dirty="0">
                <a:solidFill>
                  <a:srgbClr val="000000"/>
                </a:solidFill>
              </a:rPr>
              <a:t> </a:t>
            </a:r>
            <a:r>
              <a:rPr sz="1800" spc="-5" dirty="0">
                <a:solidFill>
                  <a:srgbClr val="000000"/>
                </a:solidFill>
              </a:rPr>
              <a:t>needed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)</a:t>
            </a:r>
            <a:endParaRPr sz="1800">
              <a:latin typeface="Arial MT"/>
              <a:cs typeface="Arial MT"/>
            </a:endParaRPr>
          </a:p>
          <a:p>
            <a:pPr marL="808990" algn="just">
              <a:lnSpc>
                <a:spcPct val="100000"/>
              </a:lnSpc>
              <a:spcBef>
                <a:spcPts val="480"/>
              </a:spcBef>
            </a:pPr>
            <a:r>
              <a:rPr sz="1800" spc="-5" dirty="0"/>
              <a:t>U</a:t>
            </a:r>
            <a:r>
              <a:rPr sz="1800" spc="-5" dirty="0">
                <a:solidFill>
                  <a:srgbClr val="000000"/>
                </a:solidFill>
              </a:rPr>
              <a:t>nconscious</a:t>
            </a:r>
            <a:r>
              <a:rPr sz="1800" spc="-55" dirty="0">
                <a:solidFill>
                  <a:srgbClr val="000000"/>
                </a:solidFill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-</a:t>
            </a:r>
            <a:r>
              <a:rPr sz="1800" b="0" spc="-4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Unresponsive</a:t>
            </a:r>
            <a:endParaRPr sz="1800">
              <a:latin typeface="Arial MT"/>
              <a:cs typeface="Arial MT"/>
            </a:endParaRPr>
          </a:p>
          <a:p>
            <a:pPr marL="12700" marR="1511300" algn="just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solidFill>
                  <a:srgbClr val="000000"/>
                </a:solidFill>
              </a:rPr>
              <a:t>Decreasin</a:t>
            </a:r>
            <a:r>
              <a:rPr sz="1800" dirty="0">
                <a:solidFill>
                  <a:srgbClr val="000000"/>
                </a:solidFill>
              </a:rPr>
              <a:t>g</a:t>
            </a:r>
            <a:r>
              <a:rPr sz="1800" spc="-130" dirty="0">
                <a:solidFill>
                  <a:srgbClr val="000000"/>
                </a:solidFill>
              </a:rPr>
              <a:t> </a:t>
            </a:r>
            <a:r>
              <a:rPr sz="1800" b="0" spc="-175" dirty="0">
                <a:solidFill>
                  <a:srgbClr val="000000"/>
                </a:solidFill>
                <a:latin typeface="Arial MT"/>
                <a:cs typeface="Arial MT"/>
              </a:rPr>
              <a:t>A</a:t>
            </a:r>
            <a:r>
              <a:rPr sz="1800" b="0" spc="-45" dirty="0">
                <a:solidFill>
                  <a:srgbClr val="000000"/>
                </a:solidFill>
                <a:latin typeface="Arial MT"/>
                <a:cs typeface="Arial MT"/>
              </a:rPr>
              <a:t>VP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U</a:t>
            </a:r>
            <a:r>
              <a:rPr sz="1800" b="0" spc="-5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could</a:t>
            </a:r>
            <a:r>
              <a:rPr sz="1800" b="0" spc="-2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indica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t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e  </a:t>
            </a:r>
            <a:r>
              <a:rPr sz="1800" b="0" spc="-5" dirty="0">
                <a:solidFill>
                  <a:srgbClr val="000000"/>
                </a:solidFill>
                <a:latin typeface="Arial MT"/>
                <a:cs typeface="Arial MT"/>
              </a:rPr>
              <a:t>condition</a:t>
            </a:r>
            <a:r>
              <a:rPr sz="1800" b="0" spc="-3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1800" b="0" dirty="0">
                <a:solidFill>
                  <a:srgbClr val="000000"/>
                </a:solidFill>
                <a:latin typeface="Arial MT"/>
                <a:cs typeface="Arial MT"/>
              </a:rPr>
              <a:t>worsening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459503" y="1889102"/>
            <a:ext cx="994788" cy="118406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15423" y="3620049"/>
            <a:ext cx="595800" cy="491336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493688" y="693303"/>
            <a:ext cx="528383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723900" marR="5080" indent="-711835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000000"/>
                </a:solidFill>
              </a:rPr>
              <a:t>SIGNS</a:t>
            </a:r>
            <a:r>
              <a:rPr sz="3600" spc="-16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AND</a:t>
            </a:r>
            <a:r>
              <a:rPr sz="3600" spc="-25" dirty="0">
                <a:solidFill>
                  <a:srgbClr val="000000"/>
                </a:solidFill>
              </a:rPr>
              <a:t> </a:t>
            </a:r>
            <a:r>
              <a:rPr sz="3600" spc="-15" dirty="0">
                <a:solidFill>
                  <a:srgbClr val="000000"/>
                </a:solidFill>
              </a:rPr>
              <a:t>SYMPTOMS </a:t>
            </a:r>
            <a:r>
              <a:rPr sz="3600" spc="-98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OF</a:t>
            </a:r>
            <a:r>
              <a:rPr sz="3600" spc="-1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SHOCK</a:t>
            </a:r>
            <a:r>
              <a:rPr sz="3600" spc="-10" dirty="0">
                <a:solidFill>
                  <a:srgbClr val="921928"/>
                </a:solidFill>
              </a:rPr>
              <a:t> </a:t>
            </a:r>
            <a:r>
              <a:rPr sz="3600" b="0" i="1" spc="-5" dirty="0">
                <a:solidFill>
                  <a:srgbClr val="000000"/>
                </a:solidFill>
                <a:latin typeface="Arial"/>
                <a:cs typeface="Arial"/>
              </a:rPr>
              <a:t>(cont.)</a:t>
            </a:r>
            <a:endParaRPr sz="36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19650" y="1901381"/>
            <a:ext cx="0" cy="3866515"/>
          </a:xfrm>
          <a:custGeom>
            <a:avLst/>
            <a:gdLst/>
            <a:ahLst/>
            <a:cxnLst/>
            <a:rect l="l" t="t" r="r" b="b"/>
            <a:pathLst>
              <a:path h="3866515">
                <a:moveTo>
                  <a:pt x="0" y="0"/>
                </a:moveTo>
                <a:lnTo>
                  <a:pt x="0" y="3866146"/>
                </a:lnTo>
              </a:path>
            </a:pathLst>
          </a:custGeom>
          <a:ln w="38100">
            <a:solidFill>
              <a:srgbClr val="D9D9D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602846" y="6326645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7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  <a:p>
            <a:pPr marL="344170">
              <a:lnSpc>
                <a:spcPct val="100000"/>
              </a:lnSpc>
              <a:spcBef>
                <a:spcPts val="820"/>
              </a:spcBef>
            </a:pPr>
            <a:r>
              <a:rPr sz="3600" spc="-5" dirty="0">
                <a:solidFill>
                  <a:srgbClr val="000000"/>
                </a:solidFill>
              </a:rPr>
              <a:t>SIGNS</a:t>
            </a:r>
            <a:r>
              <a:rPr sz="3600" spc="-15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AND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15" dirty="0">
                <a:solidFill>
                  <a:srgbClr val="000000"/>
                </a:solidFill>
              </a:rPr>
              <a:t>SYMPTOMS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625776" y="2003942"/>
            <a:ext cx="2186305" cy="15519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2000" b="1" spc="-15" dirty="0">
                <a:latin typeface="Arial"/>
                <a:cs typeface="Arial"/>
              </a:rPr>
              <a:t>Tachycardia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65"/>
              </a:spcBef>
            </a:pPr>
            <a:r>
              <a:rPr sz="1800" spc="-20" dirty="0">
                <a:latin typeface="Arial MT"/>
                <a:cs typeface="Arial MT"/>
              </a:rPr>
              <a:t>Tachycardia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typically the first </a:t>
            </a:r>
            <a:r>
              <a:rPr sz="1800" dirty="0">
                <a:latin typeface="Arial MT"/>
                <a:cs typeface="Arial MT"/>
              </a:rPr>
              <a:t> abnormal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vital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8837" y="2097676"/>
            <a:ext cx="1114184" cy="89637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045753" y="2085829"/>
            <a:ext cx="1106920" cy="90822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780504" y="2160494"/>
            <a:ext cx="1044378" cy="102955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286966" y="2003942"/>
            <a:ext cx="2351405" cy="12852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2000" b="1" spc="-20" dirty="0">
                <a:latin typeface="Arial"/>
                <a:cs typeface="Arial"/>
              </a:rPr>
              <a:t>Tachypnea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65"/>
              </a:spcBef>
            </a:pPr>
            <a:r>
              <a:rPr sz="1800" spc="-5" dirty="0">
                <a:latin typeface="Arial MT"/>
                <a:cs typeface="Arial MT"/>
              </a:rPr>
              <a:t>When </a:t>
            </a:r>
            <a:r>
              <a:rPr sz="1800" dirty="0">
                <a:latin typeface="Arial MT"/>
                <a:cs typeface="Arial MT"/>
              </a:rPr>
              <a:t>cardiovascular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changes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occur,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could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tachypnea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31792" y="3914747"/>
            <a:ext cx="1233114" cy="123311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825340" y="3878035"/>
            <a:ext cx="1137235" cy="102971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044943" y="3878198"/>
            <a:ext cx="729645" cy="102955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388975" y="1174859"/>
            <a:ext cx="74936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Arial"/>
                <a:cs typeface="Arial"/>
              </a:rPr>
              <a:t>OF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HEMORRHAGIC SHOCK</a:t>
            </a:r>
            <a:r>
              <a:rPr sz="36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i="1" spc="-5" dirty="0">
                <a:latin typeface="Arial"/>
                <a:cs typeface="Arial"/>
              </a:rPr>
              <a:t>(cont.)</a:t>
            </a:r>
            <a:endParaRPr sz="36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115652" y="2003942"/>
            <a:ext cx="2694305" cy="15519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2000" b="1" dirty="0">
                <a:latin typeface="Arial"/>
                <a:cs typeface="Arial"/>
              </a:rPr>
              <a:t>Excess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Thirst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65"/>
              </a:spcBef>
            </a:pPr>
            <a:r>
              <a:rPr sz="1800" dirty="0">
                <a:latin typeface="Arial MT"/>
                <a:cs typeface="Arial MT"/>
              </a:rPr>
              <a:t>Rapid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substantial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loss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blood or decreases in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intravascular </a:t>
            </a:r>
            <a:r>
              <a:rPr sz="1800" dirty="0">
                <a:latin typeface="Arial MT"/>
                <a:cs typeface="Arial MT"/>
              </a:rPr>
              <a:t>volume can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5" dirty="0">
                <a:latin typeface="Arial MT"/>
                <a:cs typeface="Arial MT"/>
              </a:rPr>
              <a:t> dehydration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07488" y="3909645"/>
            <a:ext cx="2143760" cy="15519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2000" b="1" dirty="0">
                <a:latin typeface="Arial"/>
                <a:cs typeface="Arial"/>
              </a:rPr>
              <a:t>Cyanosis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65"/>
              </a:spcBef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body’s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response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blood loss are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compensatory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nature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268678" y="3909645"/>
            <a:ext cx="2656205" cy="15519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2000" b="1" dirty="0">
                <a:latin typeface="Arial"/>
                <a:cs typeface="Arial"/>
              </a:rPr>
              <a:t>Diaphoresis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65"/>
              </a:spcBef>
            </a:pPr>
            <a:r>
              <a:rPr sz="1800" dirty="0">
                <a:latin typeface="Arial MT"/>
                <a:cs typeface="Arial MT"/>
              </a:rPr>
              <a:t>High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levels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epinephrine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other related </a:t>
            </a:r>
            <a:r>
              <a:rPr sz="1800" dirty="0">
                <a:latin typeface="Arial MT"/>
                <a:cs typeface="Arial MT"/>
              </a:rPr>
              <a:t> hormones release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counteract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097364" y="3987103"/>
            <a:ext cx="2745105" cy="176657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1228090">
              <a:lnSpc>
                <a:spcPts val="2300"/>
              </a:lnSpc>
              <a:spcBef>
                <a:spcPts val="259"/>
              </a:spcBef>
            </a:pPr>
            <a:r>
              <a:rPr sz="2000" b="1" spc="-5" dirty="0">
                <a:latin typeface="Arial"/>
                <a:cs typeface="Arial"/>
              </a:rPr>
              <a:t>Nausea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and/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or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vomiting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605"/>
              </a:spcBef>
            </a:pPr>
            <a:r>
              <a:rPr sz="1800" spc="-5" dirty="0">
                <a:latin typeface="Arial MT"/>
                <a:cs typeface="Arial MT"/>
              </a:rPr>
              <a:t>When the </a:t>
            </a:r>
            <a:r>
              <a:rPr sz="1800" dirty="0">
                <a:latin typeface="Arial MT"/>
                <a:cs typeface="Arial MT"/>
              </a:rPr>
              <a:t>body begins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overcompensate </a:t>
            </a:r>
            <a:r>
              <a:rPr sz="1800" dirty="0">
                <a:latin typeface="Arial MT"/>
                <a:cs typeface="Arial MT"/>
              </a:rPr>
              <a:t>it will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release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non-vital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chemicals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602846" y="6326645"/>
            <a:ext cx="16129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8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3157" y="1852574"/>
            <a:ext cx="5143915" cy="316358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459323" y="693303"/>
            <a:ext cx="4406900" cy="349821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1058545" indent="837565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SHOCK </a:t>
            </a: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MANA</a:t>
            </a:r>
            <a:r>
              <a:rPr sz="3600" b="1" spc="-5" dirty="0">
                <a:latin typeface="Arial"/>
                <a:cs typeface="Arial"/>
              </a:rPr>
              <a:t>G</a:t>
            </a:r>
            <a:r>
              <a:rPr sz="3600" b="1" dirty="0">
                <a:latin typeface="Arial"/>
                <a:cs typeface="Arial"/>
              </a:rPr>
              <a:t>EMENT</a:t>
            </a:r>
            <a:endParaRPr sz="3600">
              <a:latin typeface="Arial"/>
              <a:cs typeface="Arial"/>
            </a:endParaRPr>
          </a:p>
          <a:p>
            <a:pPr marL="912494" marR="5080">
              <a:lnSpc>
                <a:spcPts val="2100"/>
              </a:lnSpc>
              <a:spcBef>
                <a:spcPts val="2655"/>
              </a:spcBef>
            </a:pPr>
            <a:r>
              <a:rPr sz="1800" b="1" spc="-5" dirty="0">
                <a:latin typeface="Arial"/>
                <a:cs typeface="Arial"/>
              </a:rPr>
              <a:t>If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tactical indicators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of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hemorrhagic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shock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are</a:t>
            </a:r>
            <a:r>
              <a:rPr sz="1800" b="1" spc="-5" dirty="0">
                <a:latin typeface="Arial"/>
                <a:cs typeface="Arial"/>
              </a:rPr>
              <a:t> present:</a:t>
            </a:r>
            <a:endParaRPr sz="1800">
              <a:latin typeface="Arial"/>
              <a:cs typeface="Arial"/>
            </a:endParaRPr>
          </a:p>
          <a:p>
            <a:pPr marL="1179195" marR="390525">
              <a:lnSpc>
                <a:spcPts val="3100"/>
              </a:lnSpc>
              <a:spcBef>
                <a:spcPts val="200"/>
              </a:spcBef>
            </a:pPr>
            <a:r>
              <a:rPr sz="1800" dirty="0">
                <a:latin typeface="Arial MT"/>
                <a:cs typeface="Arial MT"/>
              </a:rPr>
              <a:t>2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grams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TXA</a:t>
            </a:r>
            <a:r>
              <a:rPr sz="1800" spc="-11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(IV/IO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access)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 resuscitation</a:t>
            </a:r>
            <a:endParaRPr sz="1800">
              <a:latin typeface="Arial MT"/>
              <a:cs typeface="Arial MT"/>
            </a:endParaRPr>
          </a:p>
          <a:p>
            <a:pPr marL="1179195" marR="2418715">
              <a:lnSpc>
                <a:spcPts val="3100"/>
              </a:lnSpc>
            </a:pPr>
            <a:r>
              <a:rPr sz="1800" spc="-5" dirty="0">
                <a:latin typeface="Arial MT"/>
                <a:cs typeface="Arial MT"/>
              </a:rPr>
              <a:t>Active </a:t>
            </a:r>
            <a:r>
              <a:rPr sz="1800" dirty="0">
                <a:latin typeface="Arial MT"/>
                <a:cs typeface="Arial MT"/>
              </a:rPr>
              <a:t> Passive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26202" y="4165785"/>
            <a:ext cx="3164205" cy="1079500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spc="-5" dirty="0">
                <a:latin typeface="Arial MT"/>
                <a:cs typeface="Arial MT"/>
              </a:rPr>
              <a:t>Hypothermia prevention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060"/>
              </a:spcBef>
            </a:pPr>
            <a:r>
              <a:rPr sz="1800" spc="-5" dirty="0">
                <a:latin typeface="Arial MT"/>
                <a:cs typeface="Arial MT"/>
              </a:rPr>
              <a:t>Continuous </a:t>
            </a:r>
            <a:r>
              <a:rPr sz="1800" dirty="0">
                <a:latin typeface="Arial MT"/>
                <a:cs typeface="Arial MT"/>
              </a:rPr>
              <a:t>reassessment and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prevention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Refractory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36402" y="5107018"/>
            <a:ext cx="39141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Fluids </a:t>
            </a:r>
            <a:r>
              <a:rPr sz="1800" dirty="0">
                <a:latin typeface="Arial MT"/>
                <a:cs typeface="Arial MT"/>
              </a:rPr>
              <a:t>by </a:t>
            </a:r>
            <a:r>
              <a:rPr sz="1800" spc="-5" dirty="0">
                <a:latin typeface="Arial MT"/>
                <a:cs typeface="Arial MT"/>
              </a:rPr>
              <a:t>mouth </a:t>
            </a:r>
            <a:r>
              <a:rPr sz="1800" dirty="0">
                <a:latin typeface="Arial MT"/>
                <a:cs typeface="Arial MT"/>
              </a:rPr>
              <a:t>are permissible if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conscious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swallow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897957" y="4421027"/>
            <a:ext cx="12077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dirty="0">
                <a:latin typeface="Arial"/>
                <a:cs typeface="Arial"/>
              </a:rPr>
              <a:t>Saline</a:t>
            </a:r>
            <a:r>
              <a:rPr sz="1800" i="1" spc="-8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Lock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69983" y="2017723"/>
            <a:ext cx="2319036" cy="2319036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5385765" y="2762948"/>
            <a:ext cx="114300" cy="2560320"/>
          </a:xfrm>
          <a:custGeom>
            <a:avLst/>
            <a:gdLst/>
            <a:ahLst/>
            <a:cxnLst/>
            <a:rect l="l" t="t" r="r" b="b"/>
            <a:pathLst>
              <a:path w="114300" h="2560320">
                <a:moveTo>
                  <a:pt x="114300" y="2019769"/>
                </a:moveTo>
                <a:lnTo>
                  <a:pt x="0" y="2019769"/>
                </a:lnTo>
                <a:lnTo>
                  <a:pt x="0" y="2559761"/>
                </a:lnTo>
                <a:lnTo>
                  <a:pt x="114300" y="2559761"/>
                </a:lnTo>
                <a:lnTo>
                  <a:pt x="114300" y="2019769"/>
                </a:lnTo>
                <a:close/>
              </a:path>
              <a:path w="114300" h="2560320">
                <a:moveTo>
                  <a:pt x="114300" y="1586026"/>
                </a:moveTo>
                <a:lnTo>
                  <a:pt x="0" y="1586026"/>
                </a:lnTo>
                <a:lnTo>
                  <a:pt x="0" y="1866315"/>
                </a:lnTo>
                <a:lnTo>
                  <a:pt x="114300" y="1866315"/>
                </a:lnTo>
                <a:lnTo>
                  <a:pt x="114300" y="1586026"/>
                </a:lnTo>
                <a:close/>
              </a:path>
              <a:path w="114300" h="2560320">
                <a:moveTo>
                  <a:pt x="114300" y="1189520"/>
                </a:moveTo>
                <a:lnTo>
                  <a:pt x="0" y="1189520"/>
                </a:lnTo>
                <a:lnTo>
                  <a:pt x="0" y="1469809"/>
                </a:lnTo>
                <a:lnTo>
                  <a:pt x="114300" y="1469809"/>
                </a:lnTo>
                <a:lnTo>
                  <a:pt x="114300" y="1189520"/>
                </a:lnTo>
                <a:close/>
              </a:path>
              <a:path w="114300" h="2560320">
                <a:moveTo>
                  <a:pt x="114300" y="793013"/>
                </a:moveTo>
                <a:lnTo>
                  <a:pt x="0" y="793013"/>
                </a:lnTo>
                <a:lnTo>
                  <a:pt x="0" y="1073302"/>
                </a:lnTo>
                <a:lnTo>
                  <a:pt x="114300" y="1073302"/>
                </a:lnTo>
                <a:lnTo>
                  <a:pt x="114300" y="793013"/>
                </a:lnTo>
                <a:close/>
              </a:path>
              <a:path w="114300" h="2560320">
                <a:moveTo>
                  <a:pt x="114300" y="396506"/>
                </a:moveTo>
                <a:lnTo>
                  <a:pt x="0" y="396506"/>
                </a:lnTo>
                <a:lnTo>
                  <a:pt x="0" y="676795"/>
                </a:lnTo>
                <a:lnTo>
                  <a:pt x="114300" y="676795"/>
                </a:lnTo>
                <a:lnTo>
                  <a:pt x="114300" y="396506"/>
                </a:lnTo>
                <a:close/>
              </a:path>
              <a:path w="114300" h="2560320">
                <a:moveTo>
                  <a:pt x="114300" y="0"/>
                </a:moveTo>
                <a:lnTo>
                  <a:pt x="0" y="0"/>
                </a:lnTo>
                <a:lnTo>
                  <a:pt x="0" y="280289"/>
                </a:lnTo>
                <a:lnTo>
                  <a:pt x="114300" y="280289"/>
                </a:lnTo>
                <a:lnTo>
                  <a:pt x="114300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40195" y="715153"/>
            <a:ext cx="939101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1270000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000000"/>
                </a:solidFill>
              </a:rPr>
              <a:t>LEVEL OF </a:t>
            </a:r>
            <a:r>
              <a:rPr sz="3600" spc="-5" dirty="0">
                <a:solidFill>
                  <a:srgbClr val="921928"/>
                </a:solidFill>
              </a:rPr>
              <a:t>CONSCIOUSNESS </a:t>
            </a:r>
            <a:r>
              <a:rPr sz="3600" dirty="0">
                <a:solidFill>
                  <a:srgbClr val="000000"/>
                </a:solidFill>
              </a:rPr>
              <a:t>&amp; 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PERIPHERAL</a:t>
            </a:r>
            <a:r>
              <a:rPr sz="3600" spc="-70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PULSE</a:t>
            </a:r>
            <a:r>
              <a:rPr sz="3600" spc="5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CHANGES</a:t>
            </a:r>
            <a:r>
              <a:rPr sz="3600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IN</a:t>
            </a:r>
            <a:r>
              <a:rPr sz="3600" spc="5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SHOCK</a:t>
            </a:r>
            <a:endParaRPr sz="3600"/>
          </a:p>
        </p:txBody>
      </p:sp>
      <p:grpSp>
        <p:nvGrpSpPr>
          <p:cNvPr id="5" name="object 5"/>
          <p:cNvGrpSpPr/>
          <p:nvPr/>
        </p:nvGrpSpPr>
        <p:grpSpPr>
          <a:xfrm>
            <a:off x="617286" y="1367002"/>
            <a:ext cx="11574780" cy="5093970"/>
            <a:chOff x="617286" y="1367002"/>
            <a:chExt cx="11574780" cy="509397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27484" y="2550043"/>
              <a:ext cx="5907095" cy="391085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83448" y="1367002"/>
              <a:ext cx="3308551" cy="337634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22760" y="2763329"/>
              <a:ext cx="4981575" cy="1454150"/>
            </a:xfrm>
            <a:custGeom>
              <a:avLst/>
              <a:gdLst/>
              <a:ahLst/>
              <a:cxnLst/>
              <a:rect l="l" t="t" r="r" b="b"/>
              <a:pathLst>
                <a:path w="4981575" h="1454150">
                  <a:moveTo>
                    <a:pt x="4934028" y="0"/>
                  </a:moveTo>
                  <a:lnTo>
                    <a:pt x="47405" y="0"/>
                  </a:lnTo>
                  <a:lnTo>
                    <a:pt x="28952" y="3725"/>
                  </a:lnTo>
                  <a:lnTo>
                    <a:pt x="13884" y="13884"/>
                  </a:lnTo>
                  <a:lnTo>
                    <a:pt x="3725" y="28953"/>
                  </a:lnTo>
                  <a:lnTo>
                    <a:pt x="0" y="47405"/>
                  </a:lnTo>
                  <a:lnTo>
                    <a:pt x="0" y="1406739"/>
                  </a:lnTo>
                  <a:lnTo>
                    <a:pt x="3725" y="1425191"/>
                  </a:lnTo>
                  <a:lnTo>
                    <a:pt x="13884" y="1440260"/>
                  </a:lnTo>
                  <a:lnTo>
                    <a:pt x="28952" y="1450419"/>
                  </a:lnTo>
                  <a:lnTo>
                    <a:pt x="47405" y="1454144"/>
                  </a:lnTo>
                  <a:lnTo>
                    <a:pt x="4934028" y="1454144"/>
                  </a:lnTo>
                  <a:lnTo>
                    <a:pt x="4952480" y="1450419"/>
                  </a:lnTo>
                  <a:lnTo>
                    <a:pt x="4967549" y="1440260"/>
                  </a:lnTo>
                  <a:lnTo>
                    <a:pt x="4977708" y="1425191"/>
                  </a:lnTo>
                  <a:lnTo>
                    <a:pt x="4981433" y="1406739"/>
                  </a:lnTo>
                  <a:lnTo>
                    <a:pt x="4981433" y="47405"/>
                  </a:lnTo>
                  <a:lnTo>
                    <a:pt x="4977708" y="28953"/>
                  </a:lnTo>
                  <a:lnTo>
                    <a:pt x="4967549" y="13884"/>
                  </a:lnTo>
                  <a:lnTo>
                    <a:pt x="4952480" y="3725"/>
                  </a:lnTo>
                  <a:lnTo>
                    <a:pt x="4934028" y="0"/>
                  </a:lnTo>
                  <a:close/>
                </a:path>
              </a:pathLst>
            </a:custGeom>
            <a:solidFill>
              <a:srgbClr val="F1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24979" y="2894967"/>
              <a:ext cx="503460" cy="40845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7286" y="4333836"/>
              <a:ext cx="4987290" cy="1454150"/>
            </a:xfrm>
            <a:custGeom>
              <a:avLst/>
              <a:gdLst/>
              <a:ahLst/>
              <a:cxnLst/>
              <a:rect l="l" t="t" r="r" b="b"/>
              <a:pathLst>
                <a:path w="4987290" h="1454150">
                  <a:moveTo>
                    <a:pt x="4939502" y="0"/>
                  </a:moveTo>
                  <a:lnTo>
                    <a:pt x="47405" y="0"/>
                  </a:lnTo>
                  <a:lnTo>
                    <a:pt x="28952" y="3725"/>
                  </a:lnTo>
                  <a:lnTo>
                    <a:pt x="13884" y="13884"/>
                  </a:lnTo>
                  <a:lnTo>
                    <a:pt x="3725" y="28953"/>
                  </a:lnTo>
                  <a:lnTo>
                    <a:pt x="0" y="47405"/>
                  </a:lnTo>
                  <a:lnTo>
                    <a:pt x="0" y="1406738"/>
                  </a:lnTo>
                  <a:lnTo>
                    <a:pt x="3725" y="1425191"/>
                  </a:lnTo>
                  <a:lnTo>
                    <a:pt x="13884" y="1440259"/>
                  </a:lnTo>
                  <a:lnTo>
                    <a:pt x="28952" y="1450418"/>
                  </a:lnTo>
                  <a:lnTo>
                    <a:pt x="47405" y="1454144"/>
                  </a:lnTo>
                  <a:lnTo>
                    <a:pt x="4939502" y="1454144"/>
                  </a:lnTo>
                  <a:lnTo>
                    <a:pt x="4957954" y="1450418"/>
                  </a:lnTo>
                  <a:lnTo>
                    <a:pt x="4973022" y="1440259"/>
                  </a:lnTo>
                  <a:lnTo>
                    <a:pt x="4983182" y="1425191"/>
                  </a:lnTo>
                  <a:lnTo>
                    <a:pt x="4986907" y="1406738"/>
                  </a:lnTo>
                  <a:lnTo>
                    <a:pt x="4986907" y="47405"/>
                  </a:lnTo>
                  <a:lnTo>
                    <a:pt x="4983182" y="28953"/>
                  </a:lnTo>
                  <a:lnTo>
                    <a:pt x="4973022" y="13884"/>
                  </a:lnTo>
                  <a:lnTo>
                    <a:pt x="4957954" y="3725"/>
                  </a:lnTo>
                  <a:lnTo>
                    <a:pt x="4939502" y="0"/>
                  </a:lnTo>
                  <a:close/>
                </a:path>
              </a:pathLst>
            </a:custGeom>
            <a:solidFill>
              <a:srgbClr val="F1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696025" y="2241101"/>
            <a:ext cx="4568190" cy="3399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RELIABLE</a:t>
            </a:r>
            <a:r>
              <a:rPr sz="24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indicators of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shock:</a:t>
            </a:r>
            <a:endParaRPr sz="2400">
              <a:latin typeface="Arial"/>
              <a:cs typeface="Arial"/>
            </a:endParaRPr>
          </a:p>
          <a:p>
            <a:pPr marL="904240">
              <a:lnSpc>
                <a:spcPct val="100000"/>
              </a:lnSpc>
              <a:spcBef>
                <a:spcPts val="2160"/>
              </a:spcBef>
            </a:pPr>
            <a:r>
              <a:rPr sz="2000" b="1" spc="-5" dirty="0">
                <a:latin typeface="Arial"/>
                <a:cs typeface="Arial"/>
              </a:rPr>
              <a:t>Altered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mental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status</a:t>
            </a:r>
            <a:endParaRPr sz="2000">
              <a:latin typeface="Arial"/>
              <a:cs typeface="Arial"/>
            </a:endParaRPr>
          </a:p>
          <a:p>
            <a:pPr marL="895985" marR="5080">
              <a:lnSpc>
                <a:spcPts val="2100"/>
              </a:lnSpc>
              <a:spcBef>
                <a:spcPts val="25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Altered level of consciousness </a:t>
            </a:r>
            <a:r>
              <a:rPr sz="1800" dirty="0">
                <a:latin typeface="Arial MT"/>
                <a:cs typeface="Arial MT"/>
              </a:rPr>
              <a:t>as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 </a:t>
            </a:r>
            <a:r>
              <a:rPr sz="1800" spc="-5" dirty="0">
                <a:latin typeface="Arial MT"/>
                <a:cs typeface="Arial MT"/>
              </a:rPr>
              <a:t>shunts from the cortex to </a:t>
            </a:r>
            <a:r>
              <a:rPr sz="1800" dirty="0">
                <a:latin typeface="Arial MT"/>
                <a:cs typeface="Arial MT"/>
              </a:rPr>
              <a:t> preserve</a:t>
            </a:r>
            <a:r>
              <a:rPr sz="1800" spc="-5" dirty="0">
                <a:latin typeface="Arial MT"/>
                <a:cs typeface="Arial MT"/>
              </a:rPr>
              <a:t> brainstem function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000">
              <a:latin typeface="Arial MT"/>
              <a:cs typeface="Arial MT"/>
            </a:endParaRPr>
          </a:p>
          <a:p>
            <a:pPr marL="851535" marR="353695">
              <a:lnSpc>
                <a:spcPct val="96200"/>
              </a:lnSpc>
              <a:spcBef>
                <a:spcPts val="1730"/>
              </a:spcBef>
            </a:pPr>
            <a:r>
              <a:rPr sz="2000" b="1" spc="-10" dirty="0">
                <a:latin typeface="Arial"/>
                <a:cs typeface="Arial"/>
              </a:rPr>
              <a:t>Weak </a:t>
            </a:r>
            <a:r>
              <a:rPr sz="2000" b="1" spc="-5" dirty="0">
                <a:latin typeface="Arial"/>
                <a:cs typeface="Arial"/>
              </a:rPr>
              <a:t>or absent radial pulse </a:t>
            </a:r>
            <a:r>
              <a:rPr sz="2000" b="1" spc="-545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Diminishing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peripheral pulses 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as blood is </a:t>
            </a:r>
            <a:r>
              <a:rPr sz="1800" spc="-5" dirty="0">
                <a:latin typeface="Arial MT"/>
                <a:cs typeface="Arial MT"/>
              </a:rPr>
              <a:t>diverted to </a:t>
            </a:r>
            <a:r>
              <a:rPr sz="1800" dirty="0">
                <a:latin typeface="Arial MT"/>
                <a:cs typeface="Arial MT"/>
              </a:rPr>
              <a:t>preserve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essential </a:t>
            </a:r>
            <a:r>
              <a:rPr sz="1800" dirty="0">
                <a:latin typeface="Arial MT"/>
                <a:cs typeface="Arial MT"/>
              </a:rPr>
              <a:t>organs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24979" y="4510261"/>
            <a:ext cx="6158230" cy="2195195"/>
            <a:chOff x="824979" y="4510261"/>
            <a:chExt cx="6158230" cy="2195195"/>
          </a:xfrm>
        </p:grpSpPr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24979" y="4510261"/>
              <a:ext cx="503460" cy="408454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263087" y="5985253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00" y="0"/>
                  </a:moveTo>
                  <a:lnTo>
                    <a:pt x="314035" y="2928"/>
                  </a:lnTo>
                  <a:lnTo>
                    <a:pt x="268677" y="11715"/>
                  </a:lnTo>
                  <a:lnTo>
                    <a:pt x="224532" y="26360"/>
                  </a:lnTo>
                  <a:lnTo>
                    <a:pt x="182206" y="46862"/>
                  </a:lnTo>
                  <a:lnTo>
                    <a:pt x="142307" y="73223"/>
                  </a:lnTo>
                  <a:lnTo>
                    <a:pt x="105441" y="105441"/>
                  </a:lnTo>
                  <a:lnTo>
                    <a:pt x="73223" y="142307"/>
                  </a:lnTo>
                  <a:lnTo>
                    <a:pt x="46862" y="182206"/>
                  </a:lnTo>
                  <a:lnTo>
                    <a:pt x="26360" y="224531"/>
                  </a:lnTo>
                  <a:lnTo>
                    <a:pt x="11715" y="268676"/>
                  </a:lnTo>
                  <a:lnTo>
                    <a:pt x="2928" y="314035"/>
                  </a:lnTo>
                  <a:lnTo>
                    <a:pt x="0" y="359999"/>
                  </a:lnTo>
                  <a:lnTo>
                    <a:pt x="2928" y="405964"/>
                  </a:lnTo>
                  <a:lnTo>
                    <a:pt x="11715" y="451323"/>
                  </a:lnTo>
                  <a:lnTo>
                    <a:pt x="26360" y="495468"/>
                  </a:lnTo>
                  <a:lnTo>
                    <a:pt x="46862" y="537793"/>
                  </a:lnTo>
                  <a:lnTo>
                    <a:pt x="73223" y="577692"/>
                  </a:lnTo>
                  <a:lnTo>
                    <a:pt x="105441" y="614558"/>
                  </a:lnTo>
                  <a:lnTo>
                    <a:pt x="142307" y="646776"/>
                  </a:lnTo>
                  <a:lnTo>
                    <a:pt x="182206" y="673137"/>
                  </a:lnTo>
                  <a:lnTo>
                    <a:pt x="224532" y="693639"/>
                  </a:lnTo>
                  <a:lnTo>
                    <a:pt x="268677" y="708284"/>
                  </a:lnTo>
                  <a:lnTo>
                    <a:pt x="314035" y="717071"/>
                  </a:lnTo>
                  <a:lnTo>
                    <a:pt x="360000" y="719999"/>
                  </a:lnTo>
                  <a:lnTo>
                    <a:pt x="405965" y="717071"/>
                  </a:lnTo>
                  <a:lnTo>
                    <a:pt x="451323" y="708284"/>
                  </a:lnTo>
                  <a:lnTo>
                    <a:pt x="495469" y="693639"/>
                  </a:lnTo>
                  <a:lnTo>
                    <a:pt x="537794" y="673137"/>
                  </a:lnTo>
                  <a:lnTo>
                    <a:pt x="577693" y="646776"/>
                  </a:lnTo>
                  <a:lnTo>
                    <a:pt x="614559" y="614558"/>
                  </a:lnTo>
                  <a:lnTo>
                    <a:pt x="646777" y="577692"/>
                  </a:lnTo>
                  <a:lnTo>
                    <a:pt x="673137" y="537793"/>
                  </a:lnTo>
                  <a:lnTo>
                    <a:pt x="693639" y="495468"/>
                  </a:lnTo>
                  <a:lnTo>
                    <a:pt x="708284" y="451323"/>
                  </a:lnTo>
                  <a:lnTo>
                    <a:pt x="717071" y="405964"/>
                  </a:lnTo>
                  <a:lnTo>
                    <a:pt x="720000" y="359999"/>
                  </a:lnTo>
                  <a:lnTo>
                    <a:pt x="717071" y="314035"/>
                  </a:lnTo>
                  <a:lnTo>
                    <a:pt x="708284" y="268676"/>
                  </a:lnTo>
                  <a:lnTo>
                    <a:pt x="693639" y="224531"/>
                  </a:lnTo>
                  <a:lnTo>
                    <a:pt x="673137" y="182206"/>
                  </a:lnTo>
                  <a:lnTo>
                    <a:pt x="646777" y="142307"/>
                  </a:lnTo>
                  <a:lnTo>
                    <a:pt x="614559" y="105441"/>
                  </a:lnTo>
                  <a:lnTo>
                    <a:pt x="577693" y="73223"/>
                  </a:lnTo>
                  <a:lnTo>
                    <a:pt x="537794" y="46862"/>
                  </a:lnTo>
                  <a:lnTo>
                    <a:pt x="495469" y="26360"/>
                  </a:lnTo>
                  <a:lnTo>
                    <a:pt x="451323" y="11715"/>
                  </a:lnTo>
                  <a:lnTo>
                    <a:pt x="405965" y="2928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96430" y="711751"/>
            <a:ext cx="77997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PROGESSIVE CHANGES</a:t>
            </a:r>
            <a:r>
              <a:rPr sz="36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IN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SHOCK</a:t>
            </a:r>
            <a:endParaRPr sz="36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323850" y="1365250"/>
          <a:ext cx="11617325" cy="4612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86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5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1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210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2841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8380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31750">
                        <a:lnSpc>
                          <a:spcPts val="1780"/>
                        </a:lnSpc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16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Volume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31750">
                        <a:lnSpc>
                          <a:spcPts val="1780"/>
                        </a:lnSpc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16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Loss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31750">
                        <a:lnSpc>
                          <a:spcPts val="1780"/>
                        </a:lnSpc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Signs/Symptoms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31750">
                        <a:lnSpc>
                          <a:spcPts val="1780"/>
                        </a:lnSpc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Effects/Outcome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85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4,500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Possible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mild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tachycardia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Usually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effects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67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4,000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1,000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 marR="956944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Radial pulse &gt;100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Normal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respiratory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rate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 marR="548640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Low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likelihood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effects,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bleeding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stopped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66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3,500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1,500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 marR="909319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Mental status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changes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Weak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radial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pulse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&gt;100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Tachypnea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 marR="421005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Requires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quick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management,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but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not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necessarily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fatal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66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3,000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2,000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 marR="487680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Confusion</a:t>
                      </a:r>
                      <a:r>
                        <a:rPr sz="1600" spc="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600" spc="4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lethargy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Very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weak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radial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pulse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&gt;120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Significant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tachypnea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(&gt;35)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Fatal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not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managed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properly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21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2,500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600" b="1" spc="-5" dirty="0">
                          <a:latin typeface="Arial"/>
                          <a:cs typeface="Arial"/>
                        </a:rPr>
                        <a:t>2,500</a:t>
                      </a:r>
                      <a:r>
                        <a:rPr sz="16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latin typeface="Arial"/>
                          <a:cs typeface="Arial"/>
                        </a:rPr>
                        <a:t>ml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ts val="1860"/>
                        </a:lnSpc>
                        <a:spcBef>
                          <a:spcPts val="42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Unconscious</a:t>
                      </a:r>
                      <a:endParaRPr sz="1600">
                        <a:latin typeface="Arial MT"/>
                        <a:cs typeface="Arial MT"/>
                      </a:endParaRPr>
                    </a:p>
                    <a:p>
                      <a:pPr marL="78105" marR="233679">
                        <a:lnSpc>
                          <a:spcPts val="1800"/>
                        </a:lnSpc>
                        <a:spcBef>
                          <a:spcPts val="100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radial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pulse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carotid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pulse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HR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&gt;140</a:t>
                      </a:r>
                      <a:endParaRPr sz="1600">
                        <a:latin typeface="Arial MT"/>
                        <a:cs typeface="Arial MT"/>
                      </a:endParaRPr>
                    </a:p>
                    <a:p>
                      <a:pPr marL="78105">
                        <a:lnSpc>
                          <a:spcPts val="176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Respiratory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rate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&gt;35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 marR="692150">
                        <a:lnSpc>
                          <a:spcPts val="1800"/>
                        </a:lnSpc>
                        <a:spcBef>
                          <a:spcPts val="58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Fatal without immediate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and rapid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interventions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5492" y="4912203"/>
            <a:ext cx="1438410" cy="58416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5492" y="4078548"/>
            <a:ext cx="1438410" cy="58416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5492" y="3208786"/>
            <a:ext cx="1438410" cy="58416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65492" y="2465718"/>
            <a:ext cx="1438410" cy="584165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65492" y="1704233"/>
            <a:ext cx="1438410" cy="625303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438630" y="2325734"/>
            <a:ext cx="3393440" cy="2682240"/>
          </a:xfrm>
          <a:custGeom>
            <a:avLst/>
            <a:gdLst/>
            <a:ahLst/>
            <a:cxnLst/>
            <a:rect l="l" t="t" r="r" b="b"/>
            <a:pathLst>
              <a:path w="3393440" h="2682240">
                <a:moveTo>
                  <a:pt x="1696461" y="0"/>
                </a:moveTo>
                <a:lnTo>
                  <a:pt x="3392923" y="2682152"/>
                </a:lnTo>
                <a:lnTo>
                  <a:pt x="0" y="2682152"/>
                </a:lnTo>
                <a:lnTo>
                  <a:pt x="1696461" y="0"/>
                </a:lnTo>
                <a:close/>
              </a:path>
            </a:pathLst>
          </a:custGeom>
          <a:ln w="266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299973" y="725984"/>
            <a:ext cx="3592195" cy="636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ts val="2390"/>
              </a:lnSpc>
              <a:spcBef>
                <a:spcPts val="125"/>
              </a:spcBef>
            </a:pPr>
            <a:r>
              <a:rPr sz="2100" spc="10" dirty="0">
                <a:solidFill>
                  <a:srgbClr val="000000"/>
                </a:solidFill>
              </a:rPr>
              <a:t>THE</a:t>
            </a:r>
            <a:r>
              <a:rPr sz="2100" spc="-15" dirty="0">
                <a:solidFill>
                  <a:srgbClr val="000000"/>
                </a:solidFill>
              </a:rPr>
              <a:t> </a:t>
            </a:r>
            <a:r>
              <a:rPr sz="2100" spc="10" dirty="0">
                <a:solidFill>
                  <a:srgbClr val="921928"/>
                </a:solidFill>
              </a:rPr>
              <a:t>LETHAL</a:t>
            </a:r>
            <a:r>
              <a:rPr sz="2100" spc="-50" dirty="0">
                <a:solidFill>
                  <a:srgbClr val="921928"/>
                </a:solidFill>
              </a:rPr>
              <a:t> </a:t>
            </a:r>
            <a:r>
              <a:rPr sz="2100" spc="10" dirty="0">
                <a:solidFill>
                  <a:srgbClr val="921928"/>
                </a:solidFill>
              </a:rPr>
              <a:t>TRIAD</a:t>
            </a:r>
            <a:endParaRPr sz="2100"/>
          </a:p>
          <a:p>
            <a:pPr algn="ctr">
              <a:lnSpc>
                <a:spcPts val="2390"/>
              </a:lnSpc>
            </a:pPr>
            <a:r>
              <a:rPr sz="2100" spc="10" dirty="0">
                <a:solidFill>
                  <a:srgbClr val="000000"/>
                </a:solidFill>
              </a:rPr>
              <a:t>OF</a:t>
            </a:r>
            <a:r>
              <a:rPr sz="2100" spc="-30" dirty="0">
                <a:solidFill>
                  <a:srgbClr val="000000"/>
                </a:solidFill>
              </a:rPr>
              <a:t> </a:t>
            </a:r>
            <a:r>
              <a:rPr sz="2100" spc="15" dirty="0">
                <a:solidFill>
                  <a:srgbClr val="000000"/>
                </a:solidFill>
              </a:rPr>
              <a:t>HEMORRHAGIC</a:t>
            </a:r>
            <a:r>
              <a:rPr sz="2100" spc="-30" dirty="0">
                <a:solidFill>
                  <a:srgbClr val="000000"/>
                </a:solidFill>
              </a:rPr>
              <a:t> </a:t>
            </a:r>
            <a:r>
              <a:rPr sz="2100" spc="15" dirty="0">
                <a:solidFill>
                  <a:srgbClr val="000000"/>
                </a:solidFill>
              </a:rPr>
              <a:t>SHOCK</a:t>
            </a:r>
            <a:endParaRPr sz="2100"/>
          </a:p>
        </p:txBody>
      </p:sp>
      <p:sp>
        <p:nvSpPr>
          <p:cNvPr id="6" name="object 6"/>
          <p:cNvSpPr txBox="1"/>
          <p:nvPr/>
        </p:nvSpPr>
        <p:spPr>
          <a:xfrm rot="18180000">
            <a:off x="3524104" y="3224338"/>
            <a:ext cx="2657875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4200" b="1" spc="-75" baseline="-2976" dirty="0">
                <a:solidFill>
                  <a:srgbClr val="921928"/>
                </a:solidFill>
                <a:latin typeface="Arial"/>
                <a:cs typeface="Arial"/>
              </a:rPr>
              <a:t>H</a:t>
            </a:r>
            <a:r>
              <a:rPr sz="4200" b="1" baseline="-1984" dirty="0">
                <a:solidFill>
                  <a:srgbClr val="921928"/>
                </a:solidFill>
                <a:latin typeface="Arial"/>
                <a:cs typeface="Arial"/>
              </a:rPr>
              <a:t>YP</a:t>
            </a:r>
            <a:r>
              <a:rPr sz="4200" b="1" spc="-82" baseline="-1984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800" b="1" spc="-50" dirty="0">
                <a:solidFill>
                  <a:srgbClr val="921928"/>
                </a:solidFill>
                <a:latin typeface="Arial"/>
                <a:cs typeface="Arial"/>
              </a:rPr>
              <a:t>TH</a:t>
            </a:r>
            <a:r>
              <a:rPr sz="2800" b="1" dirty="0">
                <a:solidFill>
                  <a:srgbClr val="921928"/>
                </a:solidFill>
                <a:latin typeface="Arial"/>
                <a:cs typeface="Arial"/>
              </a:rPr>
              <a:t>E</a:t>
            </a:r>
            <a:r>
              <a:rPr sz="2800" b="1" spc="-50" dirty="0">
                <a:solidFill>
                  <a:srgbClr val="921928"/>
                </a:solidFill>
                <a:latin typeface="Arial"/>
                <a:cs typeface="Arial"/>
              </a:rPr>
              <a:t>R</a:t>
            </a:r>
            <a:r>
              <a:rPr sz="4200" b="1" baseline="1984" dirty="0">
                <a:solidFill>
                  <a:srgbClr val="921928"/>
                </a:solidFill>
                <a:latin typeface="Arial"/>
                <a:cs typeface="Arial"/>
              </a:rPr>
              <a:t>M</a:t>
            </a:r>
            <a:r>
              <a:rPr sz="4200" b="1" spc="-82" baseline="1984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4200" b="1" baseline="2976" dirty="0">
                <a:solidFill>
                  <a:srgbClr val="921928"/>
                </a:solidFill>
                <a:latin typeface="Arial"/>
                <a:cs typeface="Arial"/>
              </a:rPr>
              <a:t>A</a:t>
            </a:r>
            <a:endParaRPr sz="4200" baseline="2976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 rot="3480000">
            <a:off x="5913461" y="3239472"/>
            <a:ext cx="2992999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 dirty="0">
                <a:solidFill>
                  <a:srgbClr val="921928"/>
                </a:solidFill>
                <a:latin typeface="Arial"/>
                <a:cs typeface="Arial"/>
              </a:rPr>
              <a:t>COAGUL</a:t>
            </a:r>
            <a:r>
              <a:rPr sz="2800" b="1" spc="-10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800" b="1" spc="-215" dirty="0">
                <a:solidFill>
                  <a:srgbClr val="921928"/>
                </a:solidFill>
                <a:latin typeface="Arial"/>
                <a:cs typeface="Arial"/>
              </a:rPr>
              <a:t>PA</a:t>
            </a:r>
            <a:r>
              <a:rPr sz="2800" b="1" dirty="0">
                <a:solidFill>
                  <a:srgbClr val="921928"/>
                </a:solidFill>
                <a:latin typeface="Arial"/>
                <a:cs typeface="Arial"/>
              </a:rPr>
              <a:t>THY</a:t>
            </a:r>
            <a:endParaRPr sz="2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85473" y="4979814"/>
            <a:ext cx="2299335" cy="982980"/>
          </a:xfrm>
          <a:prstGeom prst="rect">
            <a:avLst/>
          </a:prstGeom>
        </p:spPr>
        <p:txBody>
          <a:bodyPr vert="horz" wrap="square" lIns="0" tIns="168275" rIns="0" bIns="0" rtlCol="0">
            <a:spAutoFit/>
          </a:bodyPr>
          <a:lstStyle/>
          <a:p>
            <a:pPr marL="18415" algn="ctr">
              <a:lnSpc>
                <a:spcPct val="100000"/>
              </a:lnSpc>
              <a:spcBef>
                <a:spcPts val="1325"/>
              </a:spcBef>
            </a:pPr>
            <a:r>
              <a:rPr sz="2800" b="1" spc="-5" dirty="0">
                <a:solidFill>
                  <a:srgbClr val="921928"/>
                </a:solidFill>
                <a:latin typeface="Arial"/>
                <a:cs typeface="Arial"/>
              </a:rPr>
              <a:t>ACIDOSIS</a:t>
            </a:r>
            <a:endParaRPr sz="28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790"/>
              </a:spcBef>
            </a:pPr>
            <a:r>
              <a:rPr sz="1800" b="1" spc="-5" dirty="0">
                <a:latin typeface="Arial"/>
                <a:cs typeface="Arial"/>
              </a:rPr>
              <a:t>Buildup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lactic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acid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0228" y="3001345"/>
            <a:ext cx="1239122" cy="357071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952206" y="1773714"/>
            <a:ext cx="2388870" cy="1130300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1800" b="1" spc="-5" dirty="0">
                <a:latin typeface="Arial"/>
                <a:cs typeface="Arial"/>
              </a:rPr>
              <a:t>Environmental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factors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  <a:spcBef>
                <a:spcPts val="1140"/>
              </a:spcBef>
            </a:pPr>
            <a:r>
              <a:rPr sz="1800" b="1" spc="-5" dirty="0">
                <a:latin typeface="Arial"/>
                <a:cs typeface="Arial"/>
              </a:rPr>
              <a:t>Physiologic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response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30"/>
              </a:lnSpc>
            </a:pPr>
            <a:r>
              <a:rPr sz="1800" dirty="0">
                <a:latin typeface="Arial MT"/>
                <a:cs typeface="Arial MT"/>
              </a:rPr>
              <a:t>to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BLOOD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LOSS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44442" y="1952152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44442" y="2405329"/>
            <a:ext cx="114300" cy="496570"/>
          </a:xfrm>
          <a:custGeom>
            <a:avLst/>
            <a:gdLst/>
            <a:ahLst/>
            <a:cxnLst/>
            <a:rect l="l" t="t" r="r" b="b"/>
            <a:pathLst>
              <a:path w="114300" h="496569">
                <a:moveTo>
                  <a:pt x="0" y="495993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5993"/>
                </a:lnTo>
                <a:lnTo>
                  <a:pt x="0" y="49599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9208558" y="1918494"/>
            <a:ext cx="25920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Direct losses </a:t>
            </a:r>
            <a:r>
              <a:rPr sz="1800" spc="-5" dirty="0">
                <a:latin typeface="Arial MT"/>
                <a:cs typeface="Arial MT"/>
              </a:rPr>
              <a:t>of </a:t>
            </a:r>
            <a:r>
              <a:rPr sz="1800" b="1" spc="-5" dirty="0">
                <a:latin typeface="Arial"/>
                <a:cs typeface="Arial"/>
              </a:rPr>
              <a:t>clotting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factors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and </a:t>
            </a:r>
            <a:r>
              <a:rPr sz="1800" b="1" spc="-5" dirty="0">
                <a:latin typeface="Arial"/>
                <a:cs typeface="Arial"/>
              </a:rPr>
              <a:t>platelets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989424" y="1977710"/>
            <a:ext cx="114300" cy="496570"/>
          </a:xfrm>
          <a:custGeom>
            <a:avLst/>
            <a:gdLst/>
            <a:ahLst/>
            <a:cxnLst/>
            <a:rect l="l" t="t" r="r" b="b"/>
            <a:pathLst>
              <a:path w="114300" h="496569">
                <a:moveTo>
                  <a:pt x="0" y="495993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5993"/>
                </a:lnTo>
                <a:lnTo>
                  <a:pt x="0" y="49599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761943" y="6139160"/>
            <a:ext cx="4760728" cy="48178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046574" y="4348643"/>
            <a:ext cx="2731084" cy="1491080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76029" y="734301"/>
            <a:ext cx="564070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46990">
              <a:lnSpc>
                <a:spcPts val="3790"/>
              </a:lnSpc>
              <a:spcBef>
                <a:spcPts val="665"/>
              </a:spcBef>
            </a:pPr>
            <a:r>
              <a:rPr sz="3600" spc="-5" dirty="0">
                <a:solidFill>
                  <a:srgbClr val="921928"/>
                </a:solidFill>
              </a:rPr>
              <a:t>LETHAL TRIAD </a:t>
            </a:r>
            <a:r>
              <a:rPr sz="3600" spc="-5" dirty="0">
                <a:solidFill>
                  <a:srgbClr val="000000"/>
                </a:solidFill>
              </a:rPr>
              <a:t>IDENTIFY </a:t>
            </a:r>
            <a:r>
              <a:rPr sz="3600" spc="-99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PREVENTIVE</a:t>
            </a:r>
            <a:r>
              <a:rPr sz="3600" spc="-60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MEASURES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98352" y="3725679"/>
            <a:ext cx="43459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Field-ruggedized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saline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lock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advantages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30127" y="3999999"/>
            <a:ext cx="5515610" cy="1737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48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Easier</a:t>
            </a:r>
            <a:r>
              <a:rPr sz="1800" b="1" dirty="0">
                <a:latin typeface="Arial"/>
                <a:cs typeface="Arial"/>
              </a:rPr>
              <a:t> to</a:t>
            </a:r>
            <a:r>
              <a:rPr sz="1800" b="1" spc="-5" dirty="0">
                <a:latin typeface="Arial"/>
                <a:cs typeface="Arial"/>
              </a:rPr>
              <a:t> move</a:t>
            </a:r>
            <a:r>
              <a:rPr sz="1800" b="1" dirty="0">
                <a:latin typeface="Arial"/>
                <a:cs typeface="Arial"/>
              </a:rPr>
              <a:t> a </a:t>
            </a:r>
            <a:r>
              <a:rPr sz="1800" b="1" spc="-5" dirty="0">
                <a:latin typeface="Arial"/>
                <a:cs typeface="Arial"/>
              </a:rPr>
              <a:t>casualty </a:t>
            </a:r>
            <a:r>
              <a:rPr sz="1800" spc="-5" dirty="0">
                <a:latin typeface="Arial MT"/>
                <a:cs typeface="Arial MT"/>
              </a:rPr>
              <a:t>without </a:t>
            </a:r>
            <a:r>
              <a:rPr sz="1800" dirty="0">
                <a:latin typeface="Arial MT"/>
                <a:cs typeface="Arial MT"/>
              </a:rPr>
              <a:t>an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dirty="0">
                <a:latin typeface="Arial MT"/>
                <a:cs typeface="Arial MT"/>
              </a:rPr>
              <a:t> line and bag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Less likely </a:t>
            </a:r>
            <a:r>
              <a:rPr sz="1800" b="1" dirty="0">
                <a:latin typeface="Arial"/>
                <a:cs typeface="Arial"/>
              </a:rPr>
              <a:t>to </a:t>
            </a:r>
            <a:r>
              <a:rPr sz="1800" b="1" spc="-5" dirty="0">
                <a:latin typeface="Arial"/>
                <a:cs typeface="Arial"/>
              </a:rPr>
              <a:t>dislodge </a:t>
            </a:r>
            <a:r>
              <a:rPr sz="1800" dirty="0">
                <a:latin typeface="Arial MT"/>
                <a:cs typeface="Arial MT"/>
              </a:rPr>
              <a:t>during movement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Conservation</a:t>
            </a:r>
            <a:r>
              <a:rPr sz="1800" dirty="0">
                <a:latin typeface="Arial MT"/>
                <a:cs typeface="Arial MT"/>
              </a:rPr>
              <a:t> of</a:t>
            </a:r>
            <a:r>
              <a:rPr sz="1800" spc="-5" dirty="0">
                <a:latin typeface="Arial MT"/>
                <a:cs typeface="Arial MT"/>
              </a:rPr>
              <a:t> limited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1800" b="1" spc="-5" dirty="0">
                <a:latin typeface="Arial"/>
                <a:cs typeface="Arial"/>
              </a:rPr>
              <a:t>Rapid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IV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access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still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available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1800" b="1" spc="-5" dirty="0">
                <a:latin typeface="Arial"/>
                <a:cs typeface="Arial"/>
              </a:rPr>
              <a:t>Reduced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equipment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loads </a:t>
            </a:r>
            <a:r>
              <a:rPr sz="1800" spc="-5" dirty="0">
                <a:latin typeface="Arial MT"/>
                <a:cs typeface="Arial MT"/>
              </a:rPr>
              <a:t>for the </a:t>
            </a:r>
            <a:r>
              <a:rPr sz="1800" dirty="0">
                <a:latin typeface="Arial MT"/>
                <a:cs typeface="Arial MT"/>
              </a:rPr>
              <a:t>Combat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Medic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1585" y="4173640"/>
            <a:ext cx="42564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Indications </a:t>
            </a:r>
            <a:r>
              <a:rPr sz="1800" spc="-5" dirty="0">
                <a:latin typeface="Arial MT"/>
                <a:cs typeface="Arial MT"/>
              </a:rPr>
              <a:t>for establishing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IV/IO </a:t>
            </a:r>
            <a:r>
              <a:rPr sz="1800" dirty="0">
                <a:latin typeface="Arial MT"/>
                <a:cs typeface="Arial MT"/>
              </a:rPr>
              <a:t>access: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61773" y="4447960"/>
            <a:ext cx="3951604" cy="11303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34300"/>
              </a:lnSpc>
            </a:pPr>
            <a:r>
              <a:rPr sz="1800" spc="-5" dirty="0">
                <a:latin typeface="Arial MT"/>
                <a:cs typeface="Arial MT"/>
              </a:rPr>
              <a:t>Significant </a:t>
            </a:r>
            <a:r>
              <a:rPr sz="1800" dirty="0">
                <a:latin typeface="Arial MT"/>
                <a:cs typeface="Arial MT"/>
              </a:rPr>
              <a:t>risk of developing shock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medications,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cannot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take </a:t>
            </a:r>
            <a:r>
              <a:rPr sz="1800" dirty="0">
                <a:latin typeface="Arial MT"/>
                <a:cs typeface="Arial MT"/>
              </a:rPr>
              <a:t>orally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09524" y="1950925"/>
            <a:ext cx="6290945" cy="1506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18-gauge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IVs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adequate,</a:t>
            </a:r>
            <a:r>
              <a:rPr sz="1800" dirty="0">
                <a:latin typeface="Arial MT"/>
                <a:cs typeface="Arial MT"/>
              </a:rPr>
              <a:t> even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dirty="0">
                <a:latin typeface="Arial MT"/>
                <a:cs typeface="Arial MT"/>
              </a:rPr>
              <a:t> rapid blood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transfusions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1800" b="1" dirty="0">
                <a:latin typeface="Arial"/>
                <a:cs typeface="Arial"/>
              </a:rPr>
              <a:t>Flush</a:t>
            </a:r>
            <a:r>
              <a:rPr sz="1800" b="1" spc="-5" dirty="0">
                <a:latin typeface="Arial"/>
                <a:cs typeface="Arial"/>
              </a:rPr>
              <a:t> saline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locks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after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insertion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every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 hours</a:t>
            </a:r>
            <a:endParaRPr sz="1800">
              <a:latin typeface="Arial MT"/>
              <a:cs typeface="Arial MT"/>
            </a:endParaRPr>
          </a:p>
          <a:p>
            <a:pPr marL="12700" marR="780415">
              <a:lnSpc>
                <a:spcPts val="2100"/>
              </a:lnSpc>
              <a:spcBef>
                <a:spcPts val="1660"/>
              </a:spcBef>
            </a:pPr>
            <a:r>
              <a:rPr sz="1800" spc="-5" dirty="0">
                <a:latin typeface="Arial MT"/>
                <a:cs typeface="Arial MT"/>
              </a:rPr>
              <a:t>When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fluids, </a:t>
            </a:r>
            <a:r>
              <a:rPr sz="1800" dirty="0">
                <a:latin typeface="Arial MT"/>
                <a:cs typeface="Arial MT"/>
              </a:rPr>
              <a:t>secure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dirty="0">
                <a:latin typeface="Arial MT"/>
                <a:cs typeface="Arial MT"/>
              </a:rPr>
              <a:t> lines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avoid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dislodging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catheter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51633" y="4577751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1633" y="4957533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1633" y="5337314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208694" y="1974365"/>
            <a:ext cx="114300" cy="333375"/>
          </a:xfrm>
          <a:custGeom>
            <a:avLst/>
            <a:gdLst/>
            <a:ahLst/>
            <a:cxnLst/>
            <a:rect l="l" t="t" r="r" b="b"/>
            <a:pathLst>
              <a:path w="114300" h="333375">
                <a:moveTo>
                  <a:pt x="0" y="33318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188"/>
                </a:lnTo>
                <a:lnTo>
                  <a:pt x="0" y="3331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208694" y="2947177"/>
            <a:ext cx="114300" cy="539115"/>
          </a:xfrm>
          <a:custGeom>
            <a:avLst/>
            <a:gdLst/>
            <a:ahLst/>
            <a:cxnLst/>
            <a:rect l="l" t="t" r="r" b="b"/>
            <a:pathLst>
              <a:path w="114300" h="539114">
                <a:moveTo>
                  <a:pt x="0" y="538928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8928"/>
                </a:lnTo>
                <a:lnTo>
                  <a:pt x="0" y="53892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431585" y="1841610"/>
            <a:ext cx="33680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Preventative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Measures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Include: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61773" y="2115930"/>
            <a:ext cx="4130040" cy="186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02080">
              <a:lnSpc>
                <a:spcPct val="1343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Control </a:t>
            </a:r>
            <a:r>
              <a:rPr sz="1800" dirty="0">
                <a:latin typeface="Arial MT"/>
                <a:cs typeface="Arial MT"/>
              </a:rPr>
              <a:t>hemorrhage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Prevent and </a:t>
            </a:r>
            <a:r>
              <a:rPr sz="1800" spc="-5" dirty="0">
                <a:latin typeface="Arial MT"/>
                <a:cs typeface="Arial MT"/>
              </a:rPr>
              <a:t>treat </a:t>
            </a:r>
            <a:r>
              <a:rPr sz="1800" dirty="0">
                <a:latin typeface="Arial MT"/>
                <a:cs typeface="Arial MT"/>
              </a:rPr>
              <a:t>shock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TXA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fluid resuscitation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34300"/>
              </a:lnSpc>
            </a:pPr>
            <a:r>
              <a:rPr sz="1800" spc="-5" dirty="0">
                <a:latin typeface="Arial MT"/>
                <a:cs typeface="Arial MT"/>
              </a:rPr>
              <a:t>Hypothermia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Prevention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(active/passive)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Reassess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frequently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recurrence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451633" y="2250622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51633" y="2623466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51633" y="2996309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51633" y="3369152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51633" y="3741996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11492" y="5821667"/>
            <a:ext cx="3916045" cy="624840"/>
          </a:xfrm>
          <a:custGeom>
            <a:avLst/>
            <a:gdLst/>
            <a:ahLst/>
            <a:cxnLst/>
            <a:rect l="l" t="t" r="r" b="b"/>
            <a:pathLst>
              <a:path w="3916045" h="624839">
                <a:moveTo>
                  <a:pt x="3839321" y="0"/>
                </a:moveTo>
                <a:lnTo>
                  <a:pt x="76485" y="0"/>
                </a:lnTo>
                <a:lnTo>
                  <a:pt x="46713" y="6010"/>
                </a:lnTo>
                <a:lnTo>
                  <a:pt x="22402" y="22401"/>
                </a:lnTo>
                <a:lnTo>
                  <a:pt x="6010" y="46713"/>
                </a:lnTo>
                <a:lnTo>
                  <a:pt x="0" y="76485"/>
                </a:lnTo>
                <a:lnTo>
                  <a:pt x="0" y="548240"/>
                </a:lnTo>
                <a:lnTo>
                  <a:pt x="6010" y="578012"/>
                </a:lnTo>
                <a:lnTo>
                  <a:pt x="22402" y="602323"/>
                </a:lnTo>
                <a:lnTo>
                  <a:pt x="46713" y="618715"/>
                </a:lnTo>
                <a:lnTo>
                  <a:pt x="76485" y="624725"/>
                </a:lnTo>
                <a:lnTo>
                  <a:pt x="3839321" y="624725"/>
                </a:lnTo>
                <a:lnTo>
                  <a:pt x="3869093" y="618715"/>
                </a:lnTo>
                <a:lnTo>
                  <a:pt x="3893404" y="602323"/>
                </a:lnTo>
                <a:lnTo>
                  <a:pt x="3909796" y="578012"/>
                </a:lnTo>
                <a:lnTo>
                  <a:pt x="3915807" y="548240"/>
                </a:lnTo>
                <a:lnTo>
                  <a:pt x="3915807" y="76485"/>
                </a:lnTo>
                <a:lnTo>
                  <a:pt x="3909796" y="46713"/>
                </a:lnTo>
                <a:lnTo>
                  <a:pt x="3893404" y="22401"/>
                </a:lnTo>
                <a:lnTo>
                  <a:pt x="3869093" y="6010"/>
                </a:lnTo>
                <a:lnTo>
                  <a:pt x="3839321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1069195" y="5987061"/>
            <a:ext cx="289496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Not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every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needs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IV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6" name="object 2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55478" y="5929865"/>
            <a:ext cx="368621" cy="303989"/>
          </a:xfrm>
          <a:prstGeom prst="rect">
            <a:avLst/>
          </a:prstGeom>
        </p:spPr>
      </p:pic>
      <p:sp>
        <p:nvSpPr>
          <p:cNvPr id="27" name="object 27"/>
          <p:cNvSpPr/>
          <p:nvPr/>
        </p:nvSpPr>
        <p:spPr>
          <a:xfrm>
            <a:off x="5208694" y="2433644"/>
            <a:ext cx="114300" cy="333375"/>
          </a:xfrm>
          <a:custGeom>
            <a:avLst/>
            <a:gdLst/>
            <a:ahLst/>
            <a:cxnLst/>
            <a:rect l="l" t="t" r="r" b="b"/>
            <a:pathLst>
              <a:path w="114300" h="333375">
                <a:moveTo>
                  <a:pt x="0" y="333188"/>
                </a:moveTo>
                <a:lnTo>
                  <a:pt x="0" y="0"/>
                </a:lnTo>
                <a:lnTo>
                  <a:pt x="114300" y="0"/>
                </a:lnTo>
                <a:lnTo>
                  <a:pt x="114300" y="333188"/>
                </a:lnTo>
                <a:lnTo>
                  <a:pt x="0" y="3331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208694" y="4098671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208694" y="4443220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208694" y="4787770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208694" y="5132318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208694" y="5476868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47054" y="735754"/>
            <a:ext cx="85775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 dirty="0">
                <a:solidFill>
                  <a:srgbClr val="921928"/>
                </a:solidFill>
              </a:rPr>
              <a:t>REFRACTORY</a:t>
            </a:r>
            <a:r>
              <a:rPr sz="3600" spc="-65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HEMORRHAGIC</a:t>
            </a:r>
            <a:r>
              <a:rPr sz="3600" dirty="0">
                <a:solidFill>
                  <a:srgbClr val="000000"/>
                </a:solidFill>
              </a:rPr>
              <a:t> </a:t>
            </a:r>
            <a:r>
              <a:rPr sz="3600" spc="-5" dirty="0">
                <a:solidFill>
                  <a:srgbClr val="000000"/>
                </a:solidFill>
              </a:rPr>
              <a:t>SHOCK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43108" y="3418481"/>
            <a:ext cx="114300" cy="742950"/>
          </a:xfrm>
          <a:custGeom>
            <a:avLst/>
            <a:gdLst/>
            <a:ahLst/>
            <a:cxnLst/>
            <a:rect l="l" t="t" r="r" b="b"/>
            <a:pathLst>
              <a:path w="114300" h="742950">
                <a:moveTo>
                  <a:pt x="0" y="742929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2929"/>
                </a:lnTo>
                <a:lnTo>
                  <a:pt x="0" y="74292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65654" y="3526537"/>
            <a:ext cx="3036570" cy="159829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35"/>
              </a:spcBef>
            </a:pPr>
            <a:r>
              <a:rPr sz="1800" spc="-5" dirty="0">
                <a:latin typeface="Arial MT"/>
                <a:cs typeface="Arial MT"/>
              </a:rPr>
              <a:t>Thoracic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trauma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43300"/>
              </a:lnSpc>
            </a:pPr>
            <a:r>
              <a:rPr sz="1800" spc="-5" dirty="0">
                <a:latin typeface="Arial MT"/>
                <a:cs typeface="Arial MT"/>
              </a:rPr>
              <a:t>Persistent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distress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Absent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breath </a:t>
            </a:r>
            <a:r>
              <a:rPr sz="1800" dirty="0">
                <a:latin typeface="Arial MT"/>
                <a:cs typeface="Arial MT"/>
              </a:rPr>
              <a:t>sounds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1800" spc="-5" dirty="0">
                <a:latin typeface="Arial MT"/>
                <a:cs typeface="Arial MT"/>
              </a:rPr>
              <a:t>SPO2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&lt;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90%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70408" y="3653720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423459" y="2376817"/>
            <a:ext cx="5160645" cy="1760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81280" algn="just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not already done, </a:t>
            </a:r>
            <a:r>
              <a:rPr sz="1800" spc="-5" dirty="0">
                <a:latin typeface="Arial MT"/>
                <a:cs typeface="Arial MT"/>
              </a:rPr>
              <a:t>treat indications with repeated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 Decompression of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Chest (NDC), up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</a:t>
            </a:r>
            <a:r>
              <a:rPr sz="1800" spc="-5" dirty="0">
                <a:latin typeface="Arial MT"/>
                <a:cs typeface="Arial MT"/>
              </a:rPr>
              <a:t> times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1000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shock </a:t>
            </a:r>
            <a:r>
              <a:rPr sz="1800" spc="-5" dirty="0">
                <a:latin typeface="Arial MT"/>
                <a:cs typeface="Arial MT"/>
              </a:rPr>
              <a:t>persists, </a:t>
            </a:r>
            <a:r>
              <a:rPr sz="1800" dirty="0">
                <a:latin typeface="Arial MT"/>
                <a:cs typeface="Arial MT"/>
              </a:rPr>
              <a:t>Consider decompressing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opposite </a:t>
            </a:r>
            <a:r>
              <a:rPr sz="1800" dirty="0">
                <a:latin typeface="Arial MT"/>
                <a:cs typeface="Arial MT"/>
              </a:rPr>
              <a:t>side of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chest if </a:t>
            </a:r>
            <a:r>
              <a:rPr sz="1800" spc="-5" dirty="0">
                <a:latin typeface="Arial MT"/>
                <a:cs typeface="Arial MT"/>
              </a:rPr>
              <a:t>indicated </a:t>
            </a:r>
            <a:r>
              <a:rPr sz="1800" dirty="0">
                <a:latin typeface="Arial MT"/>
                <a:cs typeface="Arial MT"/>
              </a:rPr>
              <a:t>based on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mechanism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physical</a:t>
            </a:r>
            <a:r>
              <a:rPr sz="1800" spc="-5" dirty="0">
                <a:latin typeface="Arial MT"/>
                <a:cs typeface="Arial MT"/>
              </a:rPr>
              <a:t> findings.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254318" y="2432843"/>
            <a:ext cx="114300" cy="741680"/>
          </a:xfrm>
          <a:custGeom>
            <a:avLst/>
            <a:gdLst/>
            <a:ahLst/>
            <a:cxnLst/>
            <a:rect l="l" t="t" r="r" b="b"/>
            <a:pathLst>
              <a:path w="114300" h="741680">
                <a:moveTo>
                  <a:pt x="0" y="741501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1501"/>
                </a:lnTo>
                <a:lnTo>
                  <a:pt x="0" y="74150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53645" y="1506758"/>
            <a:ext cx="54260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Refractory</a:t>
            </a:r>
            <a:r>
              <a:rPr sz="1800" dirty="0">
                <a:latin typeface="Arial MT"/>
                <a:cs typeface="Arial MT"/>
              </a:rPr>
              <a:t> shock is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potentially</a:t>
            </a:r>
            <a:r>
              <a:rPr sz="1800" dirty="0">
                <a:latin typeface="Arial MT"/>
                <a:cs typeface="Arial MT"/>
              </a:rPr>
              <a:t> 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fatal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manifestation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32384" marR="5080">
              <a:lnSpc>
                <a:spcPts val="2100"/>
              </a:lnSpc>
              <a:spcBef>
                <a:spcPts val="219"/>
              </a:spcBef>
            </a:pPr>
            <a:r>
              <a:rPr dirty="0"/>
              <a:t>cardiovascular</a:t>
            </a:r>
            <a:r>
              <a:rPr spc="-10" dirty="0"/>
              <a:t> </a:t>
            </a:r>
            <a:r>
              <a:rPr spc="-5" dirty="0"/>
              <a:t>failure</a:t>
            </a:r>
            <a:r>
              <a:rPr dirty="0"/>
              <a:t> </a:t>
            </a:r>
            <a:r>
              <a:rPr spc="-5" dirty="0"/>
              <a:t>with</a:t>
            </a:r>
            <a:r>
              <a:rPr dirty="0"/>
              <a:t> </a:t>
            </a:r>
            <a:r>
              <a:rPr spc="-5" dirty="0"/>
              <a:t>inadequate</a:t>
            </a:r>
            <a:r>
              <a:rPr dirty="0"/>
              <a:t> response </a:t>
            </a:r>
            <a:r>
              <a:rPr spc="-5" dirty="0"/>
              <a:t>to </a:t>
            </a:r>
            <a:r>
              <a:rPr dirty="0"/>
              <a:t> shock</a:t>
            </a:r>
            <a:r>
              <a:rPr spc="5" dirty="0"/>
              <a:t> </a:t>
            </a:r>
            <a:r>
              <a:rPr spc="-5" dirty="0"/>
              <a:t>interventions</a:t>
            </a:r>
            <a:r>
              <a:rPr spc="5" dirty="0"/>
              <a:t> </a:t>
            </a:r>
            <a:r>
              <a:rPr spc="-5" dirty="0"/>
              <a:t>resulting</a:t>
            </a:r>
            <a:r>
              <a:rPr spc="10" dirty="0"/>
              <a:t> </a:t>
            </a:r>
            <a:r>
              <a:rPr dirty="0"/>
              <a:t>in</a:t>
            </a:r>
            <a:r>
              <a:rPr spc="10" dirty="0"/>
              <a:t> </a:t>
            </a:r>
            <a:r>
              <a:rPr dirty="0"/>
              <a:t>poor</a:t>
            </a:r>
            <a:r>
              <a:rPr spc="5" dirty="0"/>
              <a:t> </a:t>
            </a:r>
            <a:r>
              <a:rPr spc="-5" dirty="0"/>
              <a:t>tissue</a:t>
            </a:r>
            <a:r>
              <a:rPr spc="10" dirty="0"/>
              <a:t> </a:t>
            </a:r>
            <a:r>
              <a:rPr spc="-5" dirty="0"/>
              <a:t>perfusion, </a:t>
            </a:r>
            <a:r>
              <a:rPr spc="-484" dirty="0"/>
              <a:t> </a:t>
            </a:r>
            <a:r>
              <a:rPr spc="-5" dirty="0"/>
              <a:t>hypotension, </a:t>
            </a:r>
            <a:r>
              <a:rPr dirty="0"/>
              <a:t>and organ </a:t>
            </a:r>
            <a:r>
              <a:rPr spc="-5" dirty="0"/>
              <a:t>failure. </a:t>
            </a:r>
            <a:r>
              <a:rPr dirty="0"/>
              <a:t>Management of </a:t>
            </a:r>
            <a:r>
              <a:rPr spc="5" dirty="0"/>
              <a:t> </a:t>
            </a:r>
            <a:r>
              <a:rPr spc="-5" dirty="0"/>
              <a:t>refractory </a:t>
            </a:r>
            <a:r>
              <a:rPr dirty="0"/>
              <a:t>shock involves </a:t>
            </a:r>
            <a:r>
              <a:rPr spc="-5" dirty="0"/>
              <a:t>treating the </a:t>
            </a:r>
            <a:r>
              <a:rPr dirty="0"/>
              <a:t>cause and </a:t>
            </a:r>
            <a:r>
              <a:rPr spc="5" dirty="0"/>
              <a:t> </a:t>
            </a:r>
            <a:r>
              <a:rPr spc="-5" dirty="0"/>
              <a:t>restoring</a:t>
            </a:r>
            <a:r>
              <a:rPr spc="5" dirty="0"/>
              <a:t> </a:t>
            </a:r>
            <a:r>
              <a:rPr dirty="0"/>
              <a:t>organ</a:t>
            </a:r>
            <a:r>
              <a:rPr spc="5" dirty="0"/>
              <a:t> </a:t>
            </a:r>
            <a:r>
              <a:rPr spc="-5" dirty="0"/>
              <a:t>perfusion</a:t>
            </a:r>
            <a:r>
              <a:rPr spc="5" dirty="0"/>
              <a:t> </a:t>
            </a:r>
            <a:r>
              <a:rPr spc="-5" dirty="0"/>
              <a:t>with</a:t>
            </a:r>
            <a:r>
              <a:rPr spc="5" dirty="0"/>
              <a:t> </a:t>
            </a:r>
            <a:r>
              <a:rPr spc="-5" dirty="0"/>
              <a:t>fluid</a:t>
            </a:r>
            <a:r>
              <a:rPr spc="10" dirty="0"/>
              <a:t> </a:t>
            </a:r>
            <a:r>
              <a:rPr spc="-5" dirty="0"/>
              <a:t>resuscitation.</a:t>
            </a:r>
          </a:p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b="1" spc="-5" dirty="0">
                <a:latin typeface="Arial"/>
                <a:cs typeface="Arial"/>
              </a:rPr>
              <a:t>Signs</a:t>
            </a:r>
            <a:r>
              <a:rPr b="1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and Symptoms</a:t>
            </a:r>
            <a:r>
              <a:rPr b="1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of</a:t>
            </a:r>
            <a:r>
              <a:rPr b="1" dirty="0">
                <a:latin typeface="Arial"/>
                <a:cs typeface="Arial"/>
              </a:rPr>
              <a:t> </a:t>
            </a:r>
            <a:r>
              <a:rPr b="1" spc="-5" dirty="0">
                <a:latin typeface="Arial"/>
                <a:cs typeface="Arial"/>
              </a:rPr>
              <a:t>tension pneumothorax:</a:t>
            </a:r>
          </a:p>
        </p:txBody>
      </p:sp>
      <p:sp>
        <p:nvSpPr>
          <p:cNvPr id="14" name="object 14"/>
          <p:cNvSpPr/>
          <p:nvPr/>
        </p:nvSpPr>
        <p:spPr>
          <a:xfrm>
            <a:off x="470408" y="4056572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70408" y="4459423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70408" y="4862276"/>
            <a:ext cx="114300" cy="288290"/>
          </a:xfrm>
          <a:custGeom>
            <a:avLst/>
            <a:gdLst/>
            <a:ahLst/>
            <a:cxnLst/>
            <a:rect l="l" t="t" r="r" b="b"/>
            <a:pathLst>
              <a:path w="114300" h="288289">
                <a:moveTo>
                  <a:pt x="0" y="28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8000"/>
                </a:lnTo>
                <a:lnTo>
                  <a:pt x="0" y="28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25663" y="5305239"/>
            <a:ext cx="3898265" cy="1284605"/>
          </a:xfrm>
          <a:custGeom>
            <a:avLst/>
            <a:gdLst/>
            <a:ahLst/>
            <a:cxnLst/>
            <a:rect l="l" t="t" r="r" b="b"/>
            <a:pathLst>
              <a:path w="3898265" h="1284604">
                <a:moveTo>
                  <a:pt x="3756866" y="0"/>
                </a:moveTo>
                <a:lnTo>
                  <a:pt x="140953" y="0"/>
                </a:lnTo>
                <a:lnTo>
                  <a:pt x="96401" y="7185"/>
                </a:lnTo>
                <a:lnTo>
                  <a:pt x="57708" y="27196"/>
                </a:lnTo>
                <a:lnTo>
                  <a:pt x="27195" y="57708"/>
                </a:lnTo>
                <a:lnTo>
                  <a:pt x="7185" y="96402"/>
                </a:lnTo>
                <a:lnTo>
                  <a:pt x="0" y="140954"/>
                </a:lnTo>
                <a:lnTo>
                  <a:pt x="0" y="1143481"/>
                </a:lnTo>
                <a:lnTo>
                  <a:pt x="7185" y="1188033"/>
                </a:lnTo>
                <a:lnTo>
                  <a:pt x="27195" y="1226727"/>
                </a:lnTo>
                <a:lnTo>
                  <a:pt x="57708" y="1257239"/>
                </a:lnTo>
                <a:lnTo>
                  <a:pt x="96401" y="1277249"/>
                </a:lnTo>
                <a:lnTo>
                  <a:pt x="140953" y="1284435"/>
                </a:lnTo>
                <a:lnTo>
                  <a:pt x="3756866" y="1284435"/>
                </a:lnTo>
                <a:lnTo>
                  <a:pt x="3801419" y="1277249"/>
                </a:lnTo>
                <a:lnTo>
                  <a:pt x="3840112" y="1257239"/>
                </a:lnTo>
                <a:lnTo>
                  <a:pt x="3870625" y="1226727"/>
                </a:lnTo>
                <a:lnTo>
                  <a:pt x="3890635" y="1188033"/>
                </a:lnTo>
                <a:lnTo>
                  <a:pt x="3897821" y="1143481"/>
                </a:lnTo>
                <a:lnTo>
                  <a:pt x="3897821" y="140954"/>
                </a:lnTo>
                <a:lnTo>
                  <a:pt x="3890635" y="96402"/>
                </a:lnTo>
                <a:lnTo>
                  <a:pt x="3870625" y="57708"/>
                </a:lnTo>
                <a:lnTo>
                  <a:pt x="3840112" y="27196"/>
                </a:lnTo>
                <a:lnTo>
                  <a:pt x="3801419" y="7185"/>
                </a:lnTo>
                <a:lnTo>
                  <a:pt x="3756866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930247" y="5417515"/>
            <a:ext cx="3086735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latin typeface="Arial MT"/>
                <a:cs typeface="Arial MT"/>
              </a:rPr>
              <a:t>If </a:t>
            </a:r>
            <a:r>
              <a:rPr sz="1600" dirty="0">
                <a:latin typeface="Arial MT"/>
                <a:cs typeface="Arial MT"/>
              </a:rPr>
              <a:t>a </a:t>
            </a:r>
            <a:r>
              <a:rPr sz="1600" spc="-5" dirty="0">
                <a:latin typeface="Arial MT"/>
                <a:cs typeface="Arial MT"/>
              </a:rPr>
              <a:t>casualty </a:t>
            </a:r>
            <a:r>
              <a:rPr sz="1600" dirty="0">
                <a:latin typeface="Arial MT"/>
                <a:cs typeface="Arial MT"/>
              </a:rPr>
              <a:t>in shock is not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responding</a:t>
            </a:r>
            <a:r>
              <a:rPr sz="1600" spc="-5" dirty="0">
                <a:latin typeface="Arial MT"/>
                <a:cs typeface="Arial MT"/>
              </a:rPr>
              <a:t> to fluid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resuscitation,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CONSIDER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unrecognized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tension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pneumothorax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(PTX)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9" name="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5532" y="5464754"/>
            <a:ext cx="368621" cy="303989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14001" y="4559365"/>
            <a:ext cx="3421392" cy="1985586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6214364" y="1693616"/>
            <a:ext cx="571944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in shock is </a:t>
            </a:r>
            <a:r>
              <a:rPr sz="1800" b="1" spc="-5" dirty="0">
                <a:latin typeface="Arial"/>
                <a:cs typeface="Arial"/>
              </a:rPr>
              <a:t>not responding </a:t>
            </a:r>
            <a:r>
              <a:rPr sz="1800" dirty="0">
                <a:latin typeface="Arial MT"/>
                <a:cs typeface="Arial MT"/>
              </a:rPr>
              <a:t>to fluid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resuscitation,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consider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untreated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tension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pneumothorax: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686695" y="6560678"/>
            <a:ext cx="19494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dirty="0">
                <a:latin typeface="Arial MT"/>
                <a:cs typeface="Arial MT"/>
              </a:rPr>
              <a:t>14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90516" y="3437539"/>
            <a:ext cx="4717892" cy="234814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16013" y="734301"/>
            <a:ext cx="6960234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054"/>
              </a:lnSpc>
              <a:spcBef>
                <a:spcPts val="100"/>
              </a:spcBef>
            </a:pPr>
            <a:r>
              <a:rPr sz="3600" spc="-20" dirty="0">
                <a:solidFill>
                  <a:srgbClr val="000000"/>
                </a:solidFill>
              </a:rPr>
              <a:t>INDICATIONS/METHODS</a:t>
            </a:r>
            <a:endParaRPr sz="3600"/>
          </a:p>
          <a:p>
            <a:pPr algn="ctr">
              <a:lnSpc>
                <a:spcPts val="4054"/>
              </a:lnSpc>
            </a:pPr>
            <a:r>
              <a:rPr sz="3600" dirty="0">
                <a:solidFill>
                  <a:srgbClr val="000000"/>
                </a:solidFill>
              </a:rPr>
              <a:t>OF</a:t>
            </a:r>
            <a:r>
              <a:rPr sz="3600" spc="-20" dirty="0">
                <a:solidFill>
                  <a:srgbClr val="000000"/>
                </a:solidFill>
              </a:rPr>
              <a:t> </a:t>
            </a:r>
            <a:r>
              <a:rPr sz="3600" spc="-30" dirty="0">
                <a:solidFill>
                  <a:srgbClr val="921928"/>
                </a:solidFill>
              </a:rPr>
              <a:t>INTRAVENOUS</a:t>
            </a:r>
            <a:r>
              <a:rPr sz="3600" spc="-15" dirty="0">
                <a:solidFill>
                  <a:srgbClr val="921928"/>
                </a:solidFill>
              </a:rPr>
              <a:t> </a:t>
            </a:r>
            <a:r>
              <a:rPr sz="3600" spc="-5" dirty="0">
                <a:solidFill>
                  <a:srgbClr val="921928"/>
                </a:solidFill>
              </a:rPr>
              <a:t>(IV)</a:t>
            </a:r>
            <a:r>
              <a:rPr sz="3600" spc="-145" dirty="0">
                <a:solidFill>
                  <a:srgbClr val="921928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ACCESS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32549" y="6099860"/>
            <a:ext cx="2615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1950" algn="l"/>
                <a:tab pos="22631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6665" y="1932631"/>
            <a:ext cx="395160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Indications </a:t>
            </a:r>
            <a:r>
              <a:rPr sz="1800" spc="-5" dirty="0">
                <a:latin typeface="Arial MT"/>
                <a:cs typeface="Arial MT"/>
              </a:rPr>
              <a:t>for establishing IV</a:t>
            </a:r>
            <a:r>
              <a:rPr sz="1800" dirty="0">
                <a:latin typeface="Arial MT"/>
                <a:cs typeface="Arial MT"/>
              </a:rPr>
              <a:t> access: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8440" y="2206951"/>
            <a:ext cx="3583940" cy="11303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spc="-5" dirty="0">
                <a:latin typeface="Arial MT"/>
                <a:cs typeface="Arial MT"/>
              </a:rPr>
              <a:t>Significant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risk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developing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b="1" dirty="0">
                <a:latin typeface="Arial"/>
                <a:cs typeface="Arial"/>
              </a:rPr>
              <a:t>Cannot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take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orally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95546" y="1875173"/>
            <a:ext cx="5706110" cy="144589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35"/>
              </a:spcBef>
            </a:pPr>
            <a:r>
              <a:rPr sz="1800" b="1" spc="-5" dirty="0">
                <a:latin typeface="Arial"/>
                <a:cs typeface="Arial"/>
              </a:rPr>
              <a:t>18-gauge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IVs</a:t>
            </a:r>
            <a:r>
              <a:rPr sz="1800" b="1" spc="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adequate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fluid/blood</a:t>
            </a:r>
            <a:endParaRPr sz="1800">
              <a:latin typeface="Arial MT"/>
              <a:cs typeface="Arial MT"/>
            </a:endParaRPr>
          </a:p>
          <a:p>
            <a:pPr marL="12700" marR="195580">
              <a:lnSpc>
                <a:spcPts val="1900"/>
              </a:lnSpc>
              <a:spcBef>
                <a:spcPts val="1215"/>
              </a:spcBef>
            </a:pPr>
            <a:r>
              <a:rPr sz="1800" spc="-5" dirty="0">
                <a:latin typeface="Arial MT"/>
                <a:cs typeface="Arial MT"/>
              </a:rPr>
              <a:t>When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fluids, </a:t>
            </a:r>
            <a:r>
              <a:rPr sz="1800" dirty="0">
                <a:latin typeface="Arial MT"/>
                <a:cs typeface="Arial MT"/>
              </a:rPr>
              <a:t>secure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dirty="0">
                <a:latin typeface="Arial MT"/>
                <a:cs typeface="Arial MT"/>
              </a:rPr>
              <a:t> lines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avoid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dislodging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catheter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800" dirty="0">
                <a:latin typeface="Arial MT"/>
                <a:cs typeface="Arial MT"/>
              </a:rPr>
              <a:t>Saline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Locks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5" dirty="0">
                <a:latin typeface="Arial MT"/>
                <a:cs typeface="Arial MT"/>
              </a:rPr>
              <a:t> preferred </a:t>
            </a:r>
            <a:r>
              <a:rPr sz="1800" dirty="0">
                <a:latin typeface="Arial MT"/>
                <a:cs typeface="Arial MT"/>
              </a:rPr>
              <a:t>compared</a:t>
            </a:r>
            <a:r>
              <a:rPr sz="1800" spc="-5" dirty="0">
                <a:latin typeface="Arial MT"/>
                <a:cs typeface="Arial MT"/>
              </a:rPr>
              <a:t> to </a:t>
            </a:r>
            <a:r>
              <a:rPr sz="1800" dirty="0">
                <a:latin typeface="Arial MT"/>
                <a:cs typeface="Arial MT"/>
              </a:rPr>
              <a:t>Direct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Line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IV’s.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59055" y="2330818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59055" y="2713513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4928" y="3096207"/>
            <a:ext cx="114300" cy="259715"/>
          </a:xfrm>
          <a:custGeom>
            <a:avLst/>
            <a:gdLst/>
            <a:ahLst/>
            <a:cxnLst/>
            <a:rect l="l" t="t" r="r" b="b"/>
            <a:pathLst>
              <a:path w="114300" h="259714">
                <a:moveTo>
                  <a:pt x="0" y="25966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9666"/>
                </a:lnTo>
                <a:lnTo>
                  <a:pt x="0" y="25966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208482" y="1978833"/>
            <a:ext cx="114300" cy="300355"/>
          </a:xfrm>
          <a:custGeom>
            <a:avLst/>
            <a:gdLst/>
            <a:ahLst/>
            <a:cxnLst/>
            <a:rect l="l" t="t" r="r" b="b"/>
            <a:pathLst>
              <a:path w="114300" h="300355">
                <a:moveTo>
                  <a:pt x="0" y="300094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0094"/>
                </a:lnTo>
                <a:lnTo>
                  <a:pt x="0" y="30009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208482" y="2426248"/>
            <a:ext cx="114300" cy="460375"/>
          </a:xfrm>
          <a:custGeom>
            <a:avLst/>
            <a:gdLst/>
            <a:ahLst/>
            <a:cxnLst/>
            <a:rect l="l" t="t" r="r" b="b"/>
            <a:pathLst>
              <a:path w="114300" h="460375">
                <a:moveTo>
                  <a:pt x="0" y="459791"/>
                </a:moveTo>
                <a:lnTo>
                  <a:pt x="0" y="0"/>
                </a:lnTo>
                <a:lnTo>
                  <a:pt x="114300" y="0"/>
                </a:lnTo>
                <a:lnTo>
                  <a:pt x="114300" y="459791"/>
                </a:lnTo>
                <a:lnTo>
                  <a:pt x="0" y="45979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19207" y="4294686"/>
            <a:ext cx="35699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Contraindications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 establishing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 </a:t>
            </a:r>
            <a:r>
              <a:rPr sz="1800" dirty="0">
                <a:latin typeface="Arial MT"/>
                <a:cs typeface="Arial MT"/>
              </a:rPr>
              <a:t>access: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0982" y="4929686"/>
            <a:ext cx="3660140" cy="14681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78105">
              <a:lnSpc>
                <a:spcPts val="2100"/>
              </a:lnSpc>
              <a:spcBef>
                <a:spcPts val="219"/>
              </a:spcBef>
            </a:pPr>
            <a:r>
              <a:rPr sz="1800" spc="-15" dirty="0">
                <a:latin typeface="Arial MT"/>
                <a:cs typeface="Arial MT"/>
              </a:rPr>
              <a:t>Trauma </a:t>
            </a:r>
            <a:r>
              <a:rPr sz="1800" dirty="0">
                <a:latin typeface="Arial MT"/>
                <a:cs typeface="Arial MT"/>
              </a:rPr>
              <a:t>(vascular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fracture)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proximal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 site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If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vascular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quickly </a:t>
            </a:r>
            <a:r>
              <a:rPr sz="1800" spc="-5" dirty="0">
                <a:latin typeface="Arial MT"/>
                <a:cs typeface="Arial MT"/>
              </a:rPr>
              <a:t>obtainable </a:t>
            </a:r>
            <a:r>
              <a:rPr sz="1800" dirty="0">
                <a:latin typeface="Arial MT"/>
                <a:cs typeface="Arial MT"/>
              </a:rPr>
              <a:t>via </a:t>
            </a:r>
            <a:r>
              <a:rPr sz="1800" spc="-5" dirty="0">
                <a:latin typeface="Arial MT"/>
                <a:cs typeface="Arial MT"/>
              </a:rPr>
              <a:t>IV route, </a:t>
            </a:r>
            <a:r>
              <a:rPr sz="1800" dirty="0">
                <a:latin typeface="Arial MT"/>
                <a:cs typeface="Arial MT"/>
              </a:rPr>
              <a:t>use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IO route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265632" y="3614706"/>
            <a:ext cx="1948381" cy="1948381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503994" y="3503302"/>
            <a:ext cx="4049395" cy="624840"/>
          </a:xfrm>
          <a:custGeom>
            <a:avLst/>
            <a:gdLst/>
            <a:ahLst/>
            <a:cxnLst/>
            <a:rect l="l" t="t" r="r" b="b"/>
            <a:pathLst>
              <a:path w="4049395" h="624839">
                <a:moveTo>
                  <a:pt x="3972597" y="0"/>
                </a:moveTo>
                <a:lnTo>
                  <a:pt x="76485" y="0"/>
                </a:lnTo>
                <a:lnTo>
                  <a:pt x="46713" y="6010"/>
                </a:lnTo>
                <a:lnTo>
                  <a:pt x="22401" y="22402"/>
                </a:lnTo>
                <a:lnTo>
                  <a:pt x="6010" y="46714"/>
                </a:lnTo>
                <a:lnTo>
                  <a:pt x="0" y="76485"/>
                </a:lnTo>
                <a:lnTo>
                  <a:pt x="0" y="548241"/>
                </a:lnTo>
                <a:lnTo>
                  <a:pt x="6010" y="578012"/>
                </a:lnTo>
                <a:lnTo>
                  <a:pt x="22401" y="602324"/>
                </a:lnTo>
                <a:lnTo>
                  <a:pt x="46713" y="618715"/>
                </a:lnTo>
                <a:lnTo>
                  <a:pt x="76485" y="624725"/>
                </a:lnTo>
                <a:lnTo>
                  <a:pt x="3972597" y="624725"/>
                </a:lnTo>
                <a:lnTo>
                  <a:pt x="4002368" y="618715"/>
                </a:lnTo>
                <a:lnTo>
                  <a:pt x="4026680" y="602324"/>
                </a:lnTo>
                <a:lnTo>
                  <a:pt x="4043071" y="578012"/>
                </a:lnTo>
                <a:lnTo>
                  <a:pt x="4049081" y="548241"/>
                </a:lnTo>
                <a:lnTo>
                  <a:pt x="4049081" y="76485"/>
                </a:lnTo>
                <a:lnTo>
                  <a:pt x="4043071" y="46714"/>
                </a:lnTo>
                <a:lnTo>
                  <a:pt x="4026680" y="22402"/>
                </a:lnTo>
                <a:lnTo>
                  <a:pt x="4002368" y="6010"/>
                </a:lnTo>
                <a:lnTo>
                  <a:pt x="3972597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161695" y="3668696"/>
            <a:ext cx="289496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Not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every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casualty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needs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IV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47979" y="3650137"/>
            <a:ext cx="368621" cy="303989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554928" y="4988474"/>
            <a:ext cx="114300" cy="498475"/>
          </a:xfrm>
          <a:custGeom>
            <a:avLst/>
            <a:gdLst/>
            <a:ahLst/>
            <a:cxnLst/>
            <a:rect l="l" t="t" r="r" b="b"/>
            <a:pathLst>
              <a:path w="114300" h="498475">
                <a:moveTo>
                  <a:pt x="0" y="497924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7924"/>
                </a:lnTo>
                <a:lnTo>
                  <a:pt x="0" y="49792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54928" y="5646346"/>
            <a:ext cx="114300" cy="742950"/>
          </a:xfrm>
          <a:custGeom>
            <a:avLst/>
            <a:gdLst/>
            <a:ahLst/>
            <a:cxnLst/>
            <a:rect l="l" t="t" r="r" b="b"/>
            <a:pathLst>
              <a:path w="114300" h="742950">
                <a:moveTo>
                  <a:pt x="0" y="742611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2611"/>
                </a:lnTo>
                <a:lnTo>
                  <a:pt x="0" y="74261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208482" y="3030022"/>
            <a:ext cx="114300" cy="300355"/>
          </a:xfrm>
          <a:custGeom>
            <a:avLst/>
            <a:gdLst/>
            <a:ahLst/>
            <a:cxnLst/>
            <a:rect l="l" t="t" r="r" b="b"/>
            <a:pathLst>
              <a:path w="114300" h="300354">
                <a:moveTo>
                  <a:pt x="0" y="300094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0094"/>
                </a:lnTo>
                <a:lnTo>
                  <a:pt x="0" y="30009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30083" y="806060"/>
            <a:ext cx="83318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FIELD-RUGGEDIZED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IV SALINE LOCK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pic>
        <p:nvPicPr>
          <p:cNvPr id="13" name="10. Field Ruggedized IV Saline Lock">
            <a:hlinkClick r:id="" action="ppaction://media"/>
            <a:extLst>
              <a:ext uri="{FF2B5EF4-FFF2-40B4-BE49-F238E27FC236}">
                <a16:creationId xmlns:a16="http://schemas.microsoft.com/office/drawing/2014/main" id="{A2AB978B-E8D3-2DF2-3A57-C87042E904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16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4310" y="1782916"/>
            <a:ext cx="1875692" cy="281441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035525" y="1807348"/>
            <a:ext cx="1875692" cy="31264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723156" y="734301"/>
            <a:ext cx="874585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078865" marR="5080" indent="-1066800">
              <a:lnSpc>
                <a:spcPts val="3790"/>
              </a:lnSpc>
              <a:spcBef>
                <a:spcPts val="665"/>
              </a:spcBef>
            </a:pPr>
            <a:r>
              <a:rPr sz="3600" b="1" spc="-25" dirty="0">
                <a:latin typeface="Arial"/>
                <a:cs typeface="Arial"/>
              </a:rPr>
              <a:t>INDICATIONS/CONTRAINDICATIONS</a:t>
            </a:r>
            <a:r>
              <a:rPr sz="3600" b="1" spc="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OF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INTRAOSSEOUS (IO)</a:t>
            </a:r>
            <a:r>
              <a:rPr sz="3600" b="1" spc="-14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ACCESS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294445" y="2016362"/>
            <a:ext cx="26809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Significant </a:t>
            </a:r>
            <a:r>
              <a:rPr sz="1800" b="1" spc="-5" dirty="0">
                <a:latin typeface="Arial"/>
                <a:cs typeface="Arial"/>
              </a:rPr>
              <a:t>Indications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establishing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26220" y="2651362"/>
            <a:ext cx="3316604" cy="236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271145">
              <a:lnSpc>
                <a:spcPts val="2100"/>
              </a:lnSpc>
              <a:spcBef>
                <a:spcPts val="219"/>
              </a:spcBef>
            </a:pPr>
            <a:r>
              <a:rPr sz="1800" spc="-35" dirty="0">
                <a:latin typeface="Arial MT"/>
                <a:cs typeface="Arial MT"/>
              </a:rPr>
              <a:t>Two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failed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peripheral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vascular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attempts</a:t>
            </a:r>
            <a:endParaRPr sz="1800">
              <a:latin typeface="Arial MT"/>
              <a:cs typeface="Arial MT"/>
            </a:endParaRPr>
          </a:p>
          <a:p>
            <a:pPr marL="12700" marR="796925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was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difficult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unattainable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Intraosseous </a:t>
            </a:r>
            <a:r>
              <a:rPr sz="1800" dirty="0">
                <a:latin typeface="Arial MT"/>
                <a:cs typeface="Arial MT"/>
              </a:rPr>
              <a:t>access has 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higher success </a:t>
            </a:r>
            <a:r>
              <a:rPr sz="1800" spc="-5" dirty="0">
                <a:latin typeface="Arial MT"/>
                <a:cs typeface="Arial MT"/>
              </a:rPr>
              <a:t>rate </a:t>
            </a:r>
            <a:r>
              <a:rPr sz="1800" dirty="0">
                <a:latin typeface="Arial MT"/>
                <a:cs typeface="Arial MT"/>
              </a:rPr>
              <a:t>when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compared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limited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visibility environments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306217" y="2706332"/>
            <a:ext cx="114300" cy="548005"/>
          </a:xfrm>
          <a:custGeom>
            <a:avLst/>
            <a:gdLst/>
            <a:ahLst/>
            <a:cxnLst/>
            <a:rect l="l" t="t" r="r" b="b"/>
            <a:pathLst>
              <a:path w="114300" h="548004">
                <a:moveTo>
                  <a:pt x="0" y="5475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47507"/>
                </a:lnTo>
                <a:lnTo>
                  <a:pt x="0" y="5475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101565" y="2016362"/>
            <a:ext cx="237617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Contraindications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establishing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07940" y="2651362"/>
            <a:ext cx="3579495" cy="23063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38100" marR="69977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Fractures, infections,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and/or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IO site</a:t>
            </a:r>
            <a:endParaRPr sz="1800">
              <a:latin typeface="Arial MT"/>
              <a:cs typeface="Arial MT"/>
            </a:endParaRPr>
          </a:p>
          <a:p>
            <a:pPr marL="38100" marR="727075">
              <a:lnSpc>
                <a:spcPts val="2900"/>
              </a:lnSpc>
              <a:spcBef>
                <a:spcPts val="160"/>
              </a:spcBef>
            </a:pPr>
            <a:r>
              <a:rPr sz="1800" spc="-5" dirty="0">
                <a:latin typeface="Arial MT"/>
                <a:cs typeface="Arial MT"/>
              </a:rPr>
              <a:t>Osteoporosis </a:t>
            </a:r>
            <a:r>
              <a:rPr sz="1800" spc="1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Osteogenesis imperfecta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b="1" spc="-20" dirty="0">
                <a:latin typeface="Arial"/>
                <a:cs typeface="Arial"/>
              </a:rPr>
              <a:t>FAST1</a:t>
            </a:r>
            <a:r>
              <a:rPr sz="1800" b="1" spc="-30" baseline="18518" dirty="0">
                <a:latin typeface="Arial"/>
                <a:cs typeface="Arial"/>
              </a:rPr>
              <a:t>®</a:t>
            </a:r>
            <a:r>
              <a:rPr sz="1800" b="1" spc="225" baseline="18518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small</a:t>
            </a:r>
            <a:endParaRPr sz="1800">
              <a:latin typeface="Arial MT"/>
              <a:cs typeface="Arial MT"/>
            </a:endParaRPr>
          </a:p>
          <a:p>
            <a:pPr marL="38100">
              <a:lnSpc>
                <a:spcPts val="1880"/>
              </a:lnSpc>
            </a:pPr>
            <a:r>
              <a:rPr sz="1800" spc="-5" dirty="0">
                <a:latin typeface="Arial MT"/>
                <a:cs typeface="Arial MT"/>
              </a:rPr>
              <a:t>stature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less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than </a:t>
            </a:r>
            <a:r>
              <a:rPr sz="1800" dirty="0">
                <a:latin typeface="Arial MT"/>
                <a:cs typeface="Arial MT"/>
              </a:rPr>
              <a:t>50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kg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35" dirty="0">
                <a:latin typeface="Arial MT"/>
                <a:cs typeface="Arial MT"/>
              </a:rPr>
              <a:t>(110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lbs)</a:t>
            </a:r>
            <a:endParaRPr sz="1800">
              <a:latin typeface="Arial MT"/>
              <a:cs typeface="Arial MT"/>
            </a:endParaRPr>
          </a:p>
          <a:p>
            <a:pPr marL="38100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Scar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indicating </a:t>
            </a:r>
            <a:r>
              <a:rPr sz="1800" dirty="0">
                <a:latin typeface="Arial MT"/>
                <a:cs typeface="Arial MT"/>
              </a:rPr>
              <a:t>a prior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sternotomy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307069" y="3348840"/>
            <a:ext cx="114300" cy="548005"/>
          </a:xfrm>
          <a:custGeom>
            <a:avLst/>
            <a:gdLst/>
            <a:ahLst/>
            <a:cxnLst/>
            <a:rect l="l" t="t" r="r" b="b"/>
            <a:pathLst>
              <a:path w="114300" h="548004">
                <a:moveTo>
                  <a:pt x="0" y="5475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47507"/>
                </a:lnTo>
                <a:lnTo>
                  <a:pt x="0" y="5475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306217" y="4011381"/>
            <a:ext cx="114300" cy="1080770"/>
          </a:xfrm>
          <a:custGeom>
            <a:avLst/>
            <a:gdLst/>
            <a:ahLst/>
            <a:cxnLst/>
            <a:rect l="l" t="t" r="r" b="b"/>
            <a:pathLst>
              <a:path w="114300" h="1080770">
                <a:moveTo>
                  <a:pt x="0" y="1080383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80383"/>
                </a:lnTo>
                <a:lnTo>
                  <a:pt x="0" y="108038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124900" y="2706332"/>
            <a:ext cx="114300" cy="548005"/>
          </a:xfrm>
          <a:custGeom>
            <a:avLst/>
            <a:gdLst/>
            <a:ahLst/>
            <a:cxnLst/>
            <a:rect l="l" t="t" r="r" b="b"/>
            <a:pathLst>
              <a:path w="114300" h="548004">
                <a:moveTo>
                  <a:pt x="0" y="5475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47507"/>
                </a:lnTo>
                <a:lnTo>
                  <a:pt x="0" y="5475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124900" y="3358888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20">
                <a:moveTo>
                  <a:pt x="0" y="2737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3753"/>
                </a:lnTo>
                <a:lnTo>
                  <a:pt x="0" y="2737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124900" y="3732291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20">
                <a:moveTo>
                  <a:pt x="0" y="2737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3753"/>
                </a:lnTo>
                <a:lnTo>
                  <a:pt x="0" y="2737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124900" y="4104727"/>
            <a:ext cx="114300" cy="548005"/>
          </a:xfrm>
          <a:custGeom>
            <a:avLst/>
            <a:gdLst/>
            <a:ahLst/>
            <a:cxnLst/>
            <a:rect l="l" t="t" r="r" b="b"/>
            <a:pathLst>
              <a:path w="114300" h="548004">
                <a:moveTo>
                  <a:pt x="0" y="5475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47507"/>
                </a:lnTo>
                <a:lnTo>
                  <a:pt x="0" y="5475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124900" y="4779850"/>
            <a:ext cx="114300" cy="274320"/>
          </a:xfrm>
          <a:custGeom>
            <a:avLst/>
            <a:gdLst/>
            <a:ahLst/>
            <a:cxnLst/>
            <a:rect l="l" t="t" r="r" b="b"/>
            <a:pathLst>
              <a:path w="114300" h="274320">
                <a:moveTo>
                  <a:pt x="0" y="2737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3753"/>
                </a:lnTo>
                <a:lnTo>
                  <a:pt x="0" y="2737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38786" y="5365079"/>
            <a:ext cx="5601970" cy="624840"/>
          </a:xfrm>
          <a:custGeom>
            <a:avLst/>
            <a:gdLst/>
            <a:ahLst/>
            <a:cxnLst/>
            <a:rect l="l" t="t" r="r" b="b"/>
            <a:pathLst>
              <a:path w="5601970" h="624839">
                <a:moveTo>
                  <a:pt x="5533165" y="0"/>
                </a:moveTo>
                <a:lnTo>
                  <a:pt x="68245" y="0"/>
                </a:lnTo>
                <a:lnTo>
                  <a:pt x="41680" y="5363"/>
                </a:lnTo>
                <a:lnTo>
                  <a:pt x="19988" y="19988"/>
                </a:lnTo>
                <a:lnTo>
                  <a:pt x="5363" y="41681"/>
                </a:lnTo>
                <a:lnTo>
                  <a:pt x="0" y="68245"/>
                </a:lnTo>
                <a:lnTo>
                  <a:pt x="0" y="556481"/>
                </a:lnTo>
                <a:lnTo>
                  <a:pt x="5363" y="583045"/>
                </a:lnTo>
                <a:lnTo>
                  <a:pt x="19988" y="604737"/>
                </a:lnTo>
                <a:lnTo>
                  <a:pt x="41680" y="619363"/>
                </a:lnTo>
                <a:lnTo>
                  <a:pt x="68245" y="624726"/>
                </a:lnTo>
                <a:lnTo>
                  <a:pt x="5533165" y="624726"/>
                </a:lnTo>
                <a:lnTo>
                  <a:pt x="5559729" y="619363"/>
                </a:lnTo>
                <a:lnTo>
                  <a:pt x="5581421" y="604737"/>
                </a:lnTo>
                <a:lnTo>
                  <a:pt x="5596047" y="583045"/>
                </a:lnTo>
                <a:lnTo>
                  <a:pt x="5601410" y="556481"/>
                </a:lnTo>
                <a:lnTo>
                  <a:pt x="5601410" y="68245"/>
                </a:lnTo>
                <a:lnTo>
                  <a:pt x="5596047" y="41681"/>
                </a:lnTo>
                <a:lnTo>
                  <a:pt x="5581421" y="19988"/>
                </a:lnTo>
                <a:lnTo>
                  <a:pt x="5559729" y="5363"/>
                </a:lnTo>
                <a:lnTo>
                  <a:pt x="5533165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1238073" y="5528059"/>
            <a:ext cx="38315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Osteomyelitis</a:t>
            </a:r>
            <a:r>
              <a:rPr sz="1600" spc="-5" dirty="0">
                <a:latin typeface="Arial MT"/>
                <a:cs typeface="Arial MT"/>
              </a:rPr>
              <a:t>,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can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result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from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IO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devices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2" name="object 2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75795" y="5475668"/>
            <a:ext cx="444582" cy="38705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6596166" y="4721481"/>
            <a:ext cx="122301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5" dirty="0">
                <a:latin typeface="Arial"/>
                <a:cs typeface="Arial"/>
              </a:rPr>
              <a:t>Osteoporosis</a:t>
            </a:r>
            <a:endParaRPr sz="16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sp>
        <p:nvSpPr>
          <p:cNvPr id="24" name="object 24"/>
          <p:cNvSpPr txBox="1"/>
          <p:nvPr/>
        </p:nvSpPr>
        <p:spPr>
          <a:xfrm>
            <a:off x="709447" y="4721481"/>
            <a:ext cx="124587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5" dirty="0">
                <a:latin typeface="Arial"/>
                <a:cs typeface="Arial"/>
              </a:rPr>
              <a:t>Healthy</a:t>
            </a:r>
            <a:r>
              <a:rPr sz="1600" i="1" spc="-6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Bone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89472" y="717212"/>
            <a:ext cx="6613525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 indent="1769745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latin typeface="Arial"/>
                <a:cs typeface="Arial"/>
              </a:rPr>
              <a:t>METHODS OF 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INTRAOSSEOUS</a:t>
            </a:r>
            <a:r>
              <a:rPr sz="36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(IO)</a:t>
            </a:r>
            <a:r>
              <a:rPr sz="3600" b="1" spc="-15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dirty="0">
                <a:latin typeface="Arial"/>
                <a:cs typeface="Arial"/>
              </a:rPr>
              <a:t>ACCESS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393281" y="5243897"/>
            <a:ext cx="7521575" cy="1461770"/>
            <a:chOff x="4393281" y="5243897"/>
            <a:chExt cx="7521575" cy="1461770"/>
          </a:xfrm>
        </p:grpSpPr>
        <p:sp>
          <p:nvSpPr>
            <p:cNvPr id="6" name="object 6"/>
            <p:cNvSpPr/>
            <p:nvPr/>
          </p:nvSpPr>
          <p:spPr>
            <a:xfrm>
              <a:off x="6263087" y="5985252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00" y="0"/>
                  </a:moveTo>
                  <a:lnTo>
                    <a:pt x="314035" y="2928"/>
                  </a:lnTo>
                  <a:lnTo>
                    <a:pt x="268677" y="11715"/>
                  </a:lnTo>
                  <a:lnTo>
                    <a:pt x="224532" y="26360"/>
                  </a:lnTo>
                  <a:lnTo>
                    <a:pt x="182206" y="46862"/>
                  </a:lnTo>
                  <a:lnTo>
                    <a:pt x="142307" y="73223"/>
                  </a:lnTo>
                  <a:lnTo>
                    <a:pt x="105441" y="105441"/>
                  </a:lnTo>
                  <a:lnTo>
                    <a:pt x="73223" y="142307"/>
                  </a:lnTo>
                  <a:lnTo>
                    <a:pt x="46862" y="182206"/>
                  </a:lnTo>
                  <a:lnTo>
                    <a:pt x="26360" y="224531"/>
                  </a:lnTo>
                  <a:lnTo>
                    <a:pt x="11715" y="268676"/>
                  </a:lnTo>
                  <a:lnTo>
                    <a:pt x="2928" y="314035"/>
                  </a:lnTo>
                  <a:lnTo>
                    <a:pt x="0" y="359999"/>
                  </a:lnTo>
                  <a:lnTo>
                    <a:pt x="2928" y="405964"/>
                  </a:lnTo>
                  <a:lnTo>
                    <a:pt x="11715" y="451323"/>
                  </a:lnTo>
                  <a:lnTo>
                    <a:pt x="26360" y="495468"/>
                  </a:lnTo>
                  <a:lnTo>
                    <a:pt x="46862" y="537793"/>
                  </a:lnTo>
                  <a:lnTo>
                    <a:pt x="73223" y="577692"/>
                  </a:lnTo>
                  <a:lnTo>
                    <a:pt x="105441" y="614558"/>
                  </a:lnTo>
                  <a:lnTo>
                    <a:pt x="142307" y="646776"/>
                  </a:lnTo>
                  <a:lnTo>
                    <a:pt x="182206" y="673137"/>
                  </a:lnTo>
                  <a:lnTo>
                    <a:pt x="224532" y="693639"/>
                  </a:lnTo>
                  <a:lnTo>
                    <a:pt x="268677" y="708284"/>
                  </a:lnTo>
                  <a:lnTo>
                    <a:pt x="314035" y="717071"/>
                  </a:lnTo>
                  <a:lnTo>
                    <a:pt x="360000" y="719999"/>
                  </a:lnTo>
                  <a:lnTo>
                    <a:pt x="405965" y="717071"/>
                  </a:lnTo>
                  <a:lnTo>
                    <a:pt x="451323" y="708284"/>
                  </a:lnTo>
                  <a:lnTo>
                    <a:pt x="495469" y="693639"/>
                  </a:lnTo>
                  <a:lnTo>
                    <a:pt x="537794" y="673137"/>
                  </a:lnTo>
                  <a:lnTo>
                    <a:pt x="577693" y="646776"/>
                  </a:lnTo>
                  <a:lnTo>
                    <a:pt x="614559" y="614558"/>
                  </a:lnTo>
                  <a:lnTo>
                    <a:pt x="646777" y="577692"/>
                  </a:lnTo>
                  <a:lnTo>
                    <a:pt x="673137" y="537793"/>
                  </a:lnTo>
                  <a:lnTo>
                    <a:pt x="693639" y="495468"/>
                  </a:lnTo>
                  <a:lnTo>
                    <a:pt x="708284" y="451323"/>
                  </a:lnTo>
                  <a:lnTo>
                    <a:pt x="717071" y="405964"/>
                  </a:lnTo>
                  <a:lnTo>
                    <a:pt x="720000" y="359999"/>
                  </a:lnTo>
                  <a:lnTo>
                    <a:pt x="717071" y="314035"/>
                  </a:lnTo>
                  <a:lnTo>
                    <a:pt x="708284" y="268676"/>
                  </a:lnTo>
                  <a:lnTo>
                    <a:pt x="693639" y="224531"/>
                  </a:lnTo>
                  <a:lnTo>
                    <a:pt x="673137" y="182206"/>
                  </a:lnTo>
                  <a:lnTo>
                    <a:pt x="646777" y="142307"/>
                  </a:lnTo>
                  <a:lnTo>
                    <a:pt x="614559" y="105441"/>
                  </a:lnTo>
                  <a:lnTo>
                    <a:pt x="577693" y="73223"/>
                  </a:lnTo>
                  <a:lnTo>
                    <a:pt x="537794" y="46862"/>
                  </a:lnTo>
                  <a:lnTo>
                    <a:pt x="495469" y="26360"/>
                  </a:lnTo>
                  <a:lnTo>
                    <a:pt x="451323" y="11715"/>
                  </a:lnTo>
                  <a:lnTo>
                    <a:pt x="405965" y="2928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93281" y="5243897"/>
              <a:ext cx="7521575" cy="756285"/>
            </a:xfrm>
            <a:custGeom>
              <a:avLst/>
              <a:gdLst/>
              <a:ahLst/>
              <a:cxnLst/>
              <a:rect l="l" t="t" r="r" b="b"/>
              <a:pathLst>
                <a:path w="7521575" h="756285">
                  <a:moveTo>
                    <a:pt x="7442220" y="0"/>
                  </a:moveTo>
                  <a:lnTo>
                    <a:pt x="79131" y="0"/>
                  </a:lnTo>
                  <a:lnTo>
                    <a:pt x="48329" y="6218"/>
                  </a:lnTo>
                  <a:lnTo>
                    <a:pt x="23176" y="23176"/>
                  </a:lnTo>
                  <a:lnTo>
                    <a:pt x="6218" y="48329"/>
                  </a:lnTo>
                  <a:lnTo>
                    <a:pt x="0" y="79129"/>
                  </a:lnTo>
                  <a:lnTo>
                    <a:pt x="0" y="676869"/>
                  </a:lnTo>
                  <a:lnTo>
                    <a:pt x="6218" y="707670"/>
                  </a:lnTo>
                  <a:lnTo>
                    <a:pt x="23176" y="732822"/>
                  </a:lnTo>
                  <a:lnTo>
                    <a:pt x="48329" y="749781"/>
                  </a:lnTo>
                  <a:lnTo>
                    <a:pt x="79131" y="755999"/>
                  </a:lnTo>
                  <a:lnTo>
                    <a:pt x="7442220" y="755999"/>
                  </a:lnTo>
                  <a:lnTo>
                    <a:pt x="7473021" y="749781"/>
                  </a:lnTo>
                  <a:lnTo>
                    <a:pt x="7498173" y="732822"/>
                  </a:lnTo>
                  <a:lnTo>
                    <a:pt x="7515131" y="707670"/>
                  </a:lnTo>
                  <a:lnTo>
                    <a:pt x="7521350" y="676869"/>
                  </a:lnTo>
                  <a:lnTo>
                    <a:pt x="7521350" y="79129"/>
                  </a:lnTo>
                  <a:lnTo>
                    <a:pt x="7515131" y="48329"/>
                  </a:lnTo>
                  <a:lnTo>
                    <a:pt x="7498173" y="23176"/>
                  </a:lnTo>
                  <a:lnTo>
                    <a:pt x="7473021" y="6218"/>
                  </a:lnTo>
                  <a:lnTo>
                    <a:pt x="7442220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4393519" y="4377698"/>
            <a:ext cx="3001645" cy="765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235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EZ-IO</a:t>
            </a:r>
            <a:r>
              <a:rPr sz="1950" b="1" baseline="19230" dirty="0">
                <a:latin typeface="Arial"/>
                <a:cs typeface="Arial"/>
              </a:rPr>
              <a:t>®</a:t>
            </a:r>
            <a:r>
              <a:rPr sz="1950" b="1" spc="157" baseline="1923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Humerus</a:t>
            </a:r>
            <a:endParaRPr sz="2000">
              <a:latin typeface="Arial"/>
              <a:cs typeface="Arial"/>
            </a:endParaRPr>
          </a:p>
          <a:p>
            <a:pPr marL="38100" marR="30480">
              <a:lnSpc>
                <a:spcPts val="1650"/>
              </a:lnSpc>
              <a:spcBef>
                <a:spcPts val="225"/>
              </a:spcBef>
            </a:pPr>
            <a:r>
              <a:rPr sz="1600" dirty="0">
                <a:latin typeface="Arial MT"/>
                <a:cs typeface="Arial MT"/>
              </a:rPr>
              <a:t>Flow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Rate: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105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ml/min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(based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on </a:t>
            </a:r>
            <a:r>
              <a:rPr sz="1400" i="1" spc="-37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manufacturers</a:t>
            </a:r>
            <a:r>
              <a:rPr sz="1400" i="1" spc="-10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guidelines)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8872" y="4377698"/>
            <a:ext cx="2888615" cy="765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2350"/>
              </a:lnSpc>
              <a:spcBef>
                <a:spcPts val="100"/>
              </a:spcBef>
            </a:pPr>
            <a:r>
              <a:rPr sz="2000" b="1" spc="-20" dirty="0">
                <a:latin typeface="Arial"/>
                <a:cs typeface="Arial"/>
              </a:rPr>
              <a:t>FAST1</a:t>
            </a:r>
            <a:r>
              <a:rPr sz="1950" b="1" spc="-30" baseline="19230" dirty="0">
                <a:latin typeface="Arial"/>
                <a:cs typeface="Arial"/>
              </a:rPr>
              <a:t>®</a:t>
            </a:r>
            <a:r>
              <a:rPr sz="1950" b="1" spc="247" baseline="1923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Sternum</a:t>
            </a:r>
            <a:endParaRPr sz="2000">
              <a:latin typeface="Arial"/>
              <a:cs typeface="Arial"/>
            </a:endParaRPr>
          </a:p>
          <a:p>
            <a:pPr marL="38100" marR="30480">
              <a:lnSpc>
                <a:spcPts val="1650"/>
              </a:lnSpc>
              <a:spcBef>
                <a:spcPts val="225"/>
              </a:spcBef>
            </a:pPr>
            <a:r>
              <a:rPr sz="1600" dirty="0">
                <a:latin typeface="Arial MT"/>
                <a:cs typeface="Arial MT"/>
              </a:rPr>
              <a:t>Flow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Rate: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80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ml/min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(based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on </a:t>
            </a:r>
            <a:r>
              <a:rPr sz="1400" i="1" spc="-37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manufacturers</a:t>
            </a:r>
            <a:r>
              <a:rPr sz="1400" i="1" spc="-10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guidelines)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93709" y="4377698"/>
            <a:ext cx="3058160" cy="765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235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EZ-IO</a:t>
            </a:r>
            <a:r>
              <a:rPr sz="1950" b="1" baseline="19230" dirty="0">
                <a:latin typeface="Arial"/>
                <a:cs typeface="Arial"/>
              </a:rPr>
              <a:t>®</a:t>
            </a:r>
            <a:r>
              <a:rPr sz="1950" b="1" spc="232" baseline="19230" dirty="0">
                <a:latin typeface="Arial"/>
                <a:cs typeface="Arial"/>
              </a:rPr>
              <a:t> </a:t>
            </a:r>
            <a:r>
              <a:rPr sz="2000" b="1" spc="-15" dirty="0">
                <a:latin typeface="Arial"/>
                <a:cs typeface="Arial"/>
              </a:rPr>
              <a:t>Tibia</a:t>
            </a:r>
            <a:endParaRPr sz="2000">
              <a:latin typeface="Arial"/>
              <a:cs typeface="Arial"/>
            </a:endParaRPr>
          </a:p>
          <a:p>
            <a:pPr marL="38100" marR="30480">
              <a:lnSpc>
                <a:spcPts val="1650"/>
              </a:lnSpc>
              <a:spcBef>
                <a:spcPts val="225"/>
              </a:spcBef>
            </a:pPr>
            <a:r>
              <a:rPr sz="1600" dirty="0">
                <a:latin typeface="Arial MT"/>
                <a:cs typeface="Arial MT"/>
              </a:rPr>
              <a:t>Flow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Rate: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16.6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ml/min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(based</a:t>
            </a:r>
            <a:r>
              <a:rPr sz="1400" i="1" spc="-15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on </a:t>
            </a:r>
            <a:r>
              <a:rPr sz="1400" i="1" spc="-375" dirty="0">
                <a:latin typeface="Arial"/>
                <a:cs typeface="Arial"/>
              </a:rPr>
              <a:t> </a:t>
            </a:r>
            <a:r>
              <a:rPr sz="1400" i="1" spc="-5" dirty="0">
                <a:latin typeface="Arial"/>
                <a:cs typeface="Arial"/>
              </a:rPr>
              <a:t>manufacturers</a:t>
            </a:r>
            <a:r>
              <a:rPr sz="1400" i="1" spc="-10" dirty="0">
                <a:latin typeface="Arial"/>
                <a:cs typeface="Arial"/>
              </a:rPr>
              <a:t> </a:t>
            </a:r>
            <a:r>
              <a:rPr sz="1400" i="1" dirty="0">
                <a:latin typeface="Arial"/>
                <a:cs typeface="Arial"/>
              </a:rPr>
              <a:t>guidelines)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32310" y="1891584"/>
            <a:ext cx="2407729" cy="240725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433366" y="1891584"/>
            <a:ext cx="2407259" cy="240725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0059" y="1891584"/>
            <a:ext cx="2407259" cy="2407259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308108" y="5242226"/>
            <a:ext cx="3900804" cy="756285"/>
          </a:xfrm>
          <a:custGeom>
            <a:avLst/>
            <a:gdLst/>
            <a:ahLst/>
            <a:cxnLst/>
            <a:rect l="l" t="t" r="r" b="b"/>
            <a:pathLst>
              <a:path w="3900804" h="756285">
                <a:moveTo>
                  <a:pt x="3817230" y="0"/>
                </a:moveTo>
                <a:lnTo>
                  <a:pt x="82963" y="0"/>
                </a:lnTo>
                <a:lnTo>
                  <a:pt x="50670" y="6519"/>
                </a:lnTo>
                <a:lnTo>
                  <a:pt x="24299" y="24299"/>
                </a:lnTo>
                <a:lnTo>
                  <a:pt x="6519" y="50670"/>
                </a:lnTo>
                <a:lnTo>
                  <a:pt x="0" y="82964"/>
                </a:lnTo>
                <a:lnTo>
                  <a:pt x="0" y="673036"/>
                </a:lnTo>
                <a:lnTo>
                  <a:pt x="6519" y="705329"/>
                </a:lnTo>
                <a:lnTo>
                  <a:pt x="24299" y="731700"/>
                </a:lnTo>
                <a:lnTo>
                  <a:pt x="50670" y="749480"/>
                </a:lnTo>
                <a:lnTo>
                  <a:pt x="82963" y="756000"/>
                </a:lnTo>
                <a:lnTo>
                  <a:pt x="3817230" y="756000"/>
                </a:lnTo>
                <a:lnTo>
                  <a:pt x="3849523" y="749480"/>
                </a:lnTo>
                <a:lnTo>
                  <a:pt x="3875894" y="731700"/>
                </a:lnTo>
                <a:lnTo>
                  <a:pt x="3893673" y="705329"/>
                </a:lnTo>
                <a:lnTo>
                  <a:pt x="3900193" y="673036"/>
                </a:lnTo>
                <a:lnTo>
                  <a:pt x="3900193" y="82964"/>
                </a:lnTo>
                <a:lnTo>
                  <a:pt x="3893673" y="50670"/>
                </a:lnTo>
                <a:lnTo>
                  <a:pt x="3875894" y="24299"/>
                </a:lnTo>
                <a:lnTo>
                  <a:pt x="3849523" y="6519"/>
                </a:lnTo>
                <a:lnTo>
                  <a:pt x="3817230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870308" y="5337516"/>
            <a:ext cx="3169920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38100" marR="30480">
              <a:lnSpc>
                <a:spcPts val="1800"/>
              </a:lnSpc>
              <a:spcBef>
                <a:spcPts val="259"/>
              </a:spcBef>
            </a:pPr>
            <a:r>
              <a:rPr sz="1600" b="1" spc="-15" dirty="0">
                <a:latin typeface="Arial"/>
                <a:cs typeface="Arial"/>
              </a:rPr>
              <a:t>FAST1</a:t>
            </a:r>
            <a:r>
              <a:rPr sz="1575" b="1" spc="-22" baseline="18518" dirty="0">
                <a:latin typeface="Arial"/>
                <a:cs typeface="Arial"/>
              </a:rPr>
              <a:t>®</a:t>
            </a:r>
            <a:r>
              <a:rPr sz="1575" b="1" spc="209" baseline="18518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infusion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should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not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left </a:t>
            </a:r>
            <a:r>
              <a:rPr sz="1600" spc="-4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in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place</a:t>
            </a:r>
            <a:r>
              <a:rPr sz="1600" spc="-5" dirty="0">
                <a:latin typeface="Arial MT"/>
                <a:cs typeface="Arial MT"/>
              </a:rPr>
              <a:t> for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more</a:t>
            </a:r>
            <a:r>
              <a:rPr sz="1600" spc="-5" dirty="0">
                <a:latin typeface="Arial MT"/>
                <a:cs typeface="Arial MT"/>
              </a:rPr>
              <a:t> than </a:t>
            </a:r>
            <a:r>
              <a:rPr sz="1600" dirty="0">
                <a:latin typeface="Arial MT"/>
                <a:cs typeface="Arial MT"/>
              </a:rPr>
              <a:t>24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hours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6" name="object 1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72186" y="5380135"/>
            <a:ext cx="368621" cy="303989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4979758" y="5338065"/>
            <a:ext cx="6554470" cy="497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6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EZ-IO </a:t>
            </a:r>
            <a:r>
              <a:rPr sz="1600" dirty="0">
                <a:latin typeface="Arial MT"/>
                <a:cs typeface="Arial MT"/>
              </a:rPr>
              <a:t>can be</a:t>
            </a:r>
            <a:r>
              <a:rPr sz="1600" spc="-5" dirty="0">
                <a:latin typeface="Arial MT"/>
                <a:cs typeface="Arial MT"/>
              </a:rPr>
              <a:t> inserted</a:t>
            </a:r>
            <a:r>
              <a:rPr sz="1600" dirty="0">
                <a:latin typeface="Arial MT"/>
                <a:cs typeface="Arial MT"/>
              </a:rPr>
              <a:t> manually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5" dirty="0">
                <a:latin typeface="Arial MT"/>
                <a:cs typeface="Arial MT"/>
              </a:rPr>
              <a:t> with </a:t>
            </a:r>
            <a:r>
              <a:rPr sz="1600" dirty="0">
                <a:latin typeface="Arial MT"/>
                <a:cs typeface="Arial MT"/>
              </a:rPr>
              <a:t>drill </a:t>
            </a:r>
            <a:r>
              <a:rPr sz="1600" spc="-5" dirty="0">
                <a:latin typeface="Arial MT"/>
                <a:cs typeface="Arial MT"/>
              </a:rPr>
              <a:t>kits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860"/>
              </a:lnSpc>
            </a:pPr>
            <a:r>
              <a:rPr sz="1600" b="1" spc="-5" dirty="0">
                <a:latin typeface="Arial"/>
                <a:cs typeface="Arial"/>
              </a:rPr>
              <a:t>EZ-IO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has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varying needle sizes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based on </a:t>
            </a:r>
            <a:r>
              <a:rPr sz="1600" spc="-5" dirty="0">
                <a:latin typeface="Arial MT"/>
                <a:cs typeface="Arial MT"/>
              </a:rPr>
              <a:t>insertion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site</a:t>
            </a:r>
            <a:r>
              <a:rPr sz="1600" dirty="0">
                <a:latin typeface="Arial MT"/>
                <a:cs typeface="Arial MT"/>
              </a:rPr>
              <a:t> and </a:t>
            </a:r>
            <a:r>
              <a:rPr sz="1600" spc="-5" dirty="0">
                <a:latin typeface="Arial MT"/>
                <a:cs typeface="Arial MT"/>
              </a:rPr>
              <a:t>casualty </a:t>
            </a:r>
            <a:r>
              <a:rPr sz="1600" dirty="0">
                <a:latin typeface="Arial MT"/>
                <a:cs typeface="Arial MT"/>
              </a:rPr>
              <a:t>size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8" name="object 1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493196" y="5427688"/>
            <a:ext cx="368621" cy="303989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36064" y="873073"/>
            <a:ext cx="752411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ctr">
              <a:lnSpc>
                <a:spcPct val="100000"/>
              </a:lnSpc>
              <a:spcBef>
                <a:spcPts val="100"/>
              </a:spcBef>
            </a:pPr>
            <a:r>
              <a:rPr sz="3600" b="1" spc="-35" dirty="0">
                <a:solidFill>
                  <a:srgbClr val="FFFFFF"/>
                </a:solidFill>
                <a:latin typeface="Arial"/>
                <a:cs typeface="Arial"/>
              </a:rPr>
              <a:t>FAST1</a:t>
            </a:r>
            <a:r>
              <a:rPr sz="3600" b="1" spc="-52" baseline="18518" dirty="0">
                <a:solidFill>
                  <a:srgbClr val="FFFFFF"/>
                </a:solidFill>
                <a:latin typeface="Arial"/>
                <a:cs typeface="Arial"/>
              </a:rPr>
              <a:t>®</a:t>
            </a:r>
            <a:r>
              <a:rPr sz="3600" b="1" spc="457" baseline="1851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lang="en-US" sz="3600" b="1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3600" b="1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ACCESS</a:t>
            </a:r>
            <a:r>
              <a:rPr lang="en-US" sz="3600" b="1" dirty="0">
                <a:solidFill>
                  <a:srgbClr val="FFFFFF"/>
                </a:solidFill>
                <a:latin typeface="Arial"/>
                <a:cs typeface="Arial"/>
              </a:rPr>
              <a:t> – STERNAL 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pic>
        <p:nvPicPr>
          <p:cNvPr id="13" name="10a. Intraosseous (IO) Fast1-Sternal">
            <a:hlinkClick r:id="" action="ppaction://media"/>
            <a:extLst>
              <a:ext uri="{FF2B5EF4-FFF2-40B4-BE49-F238E27FC236}">
                <a16:creationId xmlns:a16="http://schemas.microsoft.com/office/drawing/2014/main" id="{1EEC2CB6-7846-721F-E13C-D7E181B940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7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87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11742" y="886254"/>
            <a:ext cx="6937058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ctr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EZ-IO</a:t>
            </a:r>
            <a:r>
              <a:rPr sz="3600" b="1" spc="-7" baseline="18518" dirty="0">
                <a:solidFill>
                  <a:srgbClr val="FFFFFF"/>
                </a:solidFill>
                <a:latin typeface="Arial"/>
                <a:cs typeface="Arial"/>
              </a:rPr>
              <a:t>®</a:t>
            </a:r>
            <a:r>
              <a:rPr sz="3600" b="1" spc="472" baseline="1851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HUMERUS</a:t>
            </a:r>
            <a:r>
              <a:rPr sz="3600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ACCESS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819876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624421" y="6078177"/>
            <a:ext cx="4711700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  <p:pic>
        <p:nvPicPr>
          <p:cNvPr id="13" name="10b. Intraosseous (IO) EZ- Humerus">
            <a:hlinkClick r:id="" action="ppaction://media"/>
            <a:extLst>
              <a:ext uri="{FF2B5EF4-FFF2-40B4-BE49-F238E27FC236}">
                <a16:creationId xmlns:a16="http://schemas.microsoft.com/office/drawing/2014/main" id="{8718A76B-7041-413F-F73C-E1630D4C4D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7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15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47127" y="807499"/>
            <a:ext cx="86245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ctr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EZ-IO</a:t>
            </a:r>
            <a:r>
              <a:rPr sz="3600" b="1" spc="-7" baseline="18518" dirty="0">
                <a:solidFill>
                  <a:srgbClr val="FFFFFF"/>
                </a:solidFill>
                <a:latin typeface="Arial"/>
                <a:cs typeface="Arial"/>
              </a:rPr>
              <a:t>®</a:t>
            </a:r>
            <a:r>
              <a:rPr sz="3600" b="1" spc="480" baseline="1851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TIBIA</a:t>
            </a:r>
            <a:r>
              <a:rPr sz="3600" b="1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ACCESS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78177"/>
            <a:ext cx="4711700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pic>
        <p:nvPicPr>
          <p:cNvPr id="13" name="10c. Intraosseous (IO) EZ-Tibia">
            <a:hlinkClick r:id="" action="ppaction://media"/>
            <a:extLst>
              <a:ext uri="{FF2B5EF4-FFF2-40B4-BE49-F238E27FC236}">
                <a16:creationId xmlns:a16="http://schemas.microsoft.com/office/drawing/2014/main" id="{55C2E37D-76CF-4836-5391-D62ADD9658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8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58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611303" y="703403"/>
            <a:ext cx="296926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274320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TRANEXAMIC ACID 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(TXA)</a:t>
            </a:r>
            <a:r>
              <a:rPr sz="2000" b="1" spc="-13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272319" y="5303088"/>
            <a:ext cx="8667750" cy="1402715"/>
            <a:chOff x="2272319" y="5303088"/>
            <a:chExt cx="8667750" cy="1402715"/>
          </a:xfrm>
        </p:grpSpPr>
        <p:sp>
          <p:nvSpPr>
            <p:cNvPr id="6" name="object 6"/>
            <p:cNvSpPr/>
            <p:nvPr/>
          </p:nvSpPr>
          <p:spPr>
            <a:xfrm>
              <a:off x="6263087" y="5985253"/>
              <a:ext cx="720090" cy="720090"/>
            </a:xfrm>
            <a:custGeom>
              <a:avLst/>
              <a:gdLst/>
              <a:ahLst/>
              <a:cxnLst/>
              <a:rect l="l" t="t" r="r" b="b"/>
              <a:pathLst>
                <a:path w="720090" h="720090">
                  <a:moveTo>
                    <a:pt x="360000" y="0"/>
                  </a:moveTo>
                  <a:lnTo>
                    <a:pt x="314035" y="2928"/>
                  </a:lnTo>
                  <a:lnTo>
                    <a:pt x="268677" y="11715"/>
                  </a:lnTo>
                  <a:lnTo>
                    <a:pt x="224532" y="26360"/>
                  </a:lnTo>
                  <a:lnTo>
                    <a:pt x="182206" y="46862"/>
                  </a:lnTo>
                  <a:lnTo>
                    <a:pt x="142307" y="73223"/>
                  </a:lnTo>
                  <a:lnTo>
                    <a:pt x="105441" y="105441"/>
                  </a:lnTo>
                  <a:lnTo>
                    <a:pt x="73223" y="142307"/>
                  </a:lnTo>
                  <a:lnTo>
                    <a:pt x="46862" y="182206"/>
                  </a:lnTo>
                  <a:lnTo>
                    <a:pt x="26360" y="224531"/>
                  </a:lnTo>
                  <a:lnTo>
                    <a:pt x="11715" y="268676"/>
                  </a:lnTo>
                  <a:lnTo>
                    <a:pt x="2928" y="314035"/>
                  </a:lnTo>
                  <a:lnTo>
                    <a:pt x="0" y="359999"/>
                  </a:lnTo>
                  <a:lnTo>
                    <a:pt x="2928" y="405964"/>
                  </a:lnTo>
                  <a:lnTo>
                    <a:pt x="11715" y="451323"/>
                  </a:lnTo>
                  <a:lnTo>
                    <a:pt x="26360" y="495468"/>
                  </a:lnTo>
                  <a:lnTo>
                    <a:pt x="46862" y="537793"/>
                  </a:lnTo>
                  <a:lnTo>
                    <a:pt x="73223" y="577692"/>
                  </a:lnTo>
                  <a:lnTo>
                    <a:pt x="105441" y="614558"/>
                  </a:lnTo>
                  <a:lnTo>
                    <a:pt x="142307" y="646776"/>
                  </a:lnTo>
                  <a:lnTo>
                    <a:pt x="182206" y="673137"/>
                  </a:lnTo>
                  <a:lnTo>
                    <a:pt x="224532" y="693639"/>
                  </a:lnTo>
                  <a:lnTo>
                    <a:pt x="268677" y="708284"/>
                  </a:lnTo>
                  <a:lnTo>
                    <a:pt x="314035" y="717071"/>
                  </a:lnTo>
                  <a:lnTo>
                    <a:pt x="360000" y="719999"/>
                  </a:lnTo>
                  <a:lnTo>
                    <a:pt x="405965" y="717071"/>
                  </a:lnTo>
                  <a:lnTo>
                    <a:pt x="451323" y="708284"/>
                  </a:lnTo>
                  <a:lnTo>
                    <a:pt x="495469" y="693639"/>
                  </a:lnTo>
                  <a:lnTo>
                    <a:pt x="537794" y="673137"/>
                  </a:lnTo>
                  <a:lnTo>
                    <a:pt x="577693" y="646776"/>
                  </a:lnTo>
                  <a:lnTo>
                    <a:pt x="614559" y="614558"/>
                  </a:lnTo>
                  <a:lnTo>
                    <a:pt x="646777" y="577692"/>
                  </a:lnTo>
                  <a:lnTo>
                    <a:pt x="673137" y="537793"/>
                  </a:lnTo>
                  <a:lnTo>
                    <a:pt x="693639" y="495468"/>
                  </a:lnTo>
                  <a:lnTo>
                    <a:pt x="708284" y="451323"/>
                  </a:lnTo>
                  <a:lnTo>
                    <a:pt x="717071" y="405964"/>
                  </a:lnTo>
                  <a:lnTo>
                    <a:pt x="720000" y="359999"/>
                  </a:lnTo>
                  <a:lnTo>
                    <a:pt x="717071" y="314035"/>
                  </a:lnTo>
                  <a:lnTo>
                    <a:pt x="708284" y="268676"/>
                  </a:lnTo>
                  <a:lnTo>
                    <a:pt x="693639" y="224531"/>
                  </a:lnTo>
                  <a:lnTo>
                    <a:pt x="673137" y="182206"/>
                  </a:lnTo>
                  <a:lnTo>
                    <a:pt x="646777" y="142307"/>
                  </a:lnTo>
                  <a:lnTo>
                    <a:pt x="614559" y="105441"/>
                  </a:lnTo>
                  <a:lnTo>
                    <a:pt x="577693" y="73223"/>
                  </a:lnTo>
                  <a:lnTo>
                    <a:pt x="537794" y="46862"/>
                  </a:lnTo>
                  <a:lnTo>
                    <a:pt x="495469" y="26360"/>
                  </a:lnTo>
                  <a:lnTo>
                    <a:pt x="451323" y="11715"/>
                  </a:lnTo>
                  <a:lnTo>
                    <a:pt x="405965" y="2928"/>
                  </a:lnTo>
                  <a:lnTo>
                    <a:pt x="360000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272319" y="5303088"/>
              <a:ext cx="8667750" cy="651510"/>
            </a:xfrm>
            <a:custGeom>
              <a:avLst/>
              <a:gdLst/>
              <a:ahLst/>
              <a:cxnLst/>
              <a:rect l="l" t="t" r="r" b="b"/>
              <a:pathLst>
                <a:path w="8667750" h="651510">
                  <a:moveTo>
                    <a:pt x="8587563" y="0"/>
                  </a:moveTo>
                  <a:lnTo>
                    <a:pt x="79702" y="0"/>
                  </a:lnTo>
                  <a:lnTo>
                    <a:pt x="48678" y="6263"/>
                  </a:lnTo>
                  <a:lnTo>
                    <a:pt x="23344" y="23344"/>
                  </a:lnTo>
                  <a:lnTo>
                    <a:pt x="6263" y="48679"/>
                  </a:lnTo>
                  <a:lnTo>
                    <a:pt x="0" y="79703"/>
                  </a:lnTo>
                  <a:lnTo>
                    <a:pt x="0" y="571311"/>
                  </a:lnTo>
                  <a:lnTo>
                    <a:pt x="6263" y="602335"/>
                  </a:lnTo>
                  <a:lnTo>
                    <a:pt x="23344" y="627670"/>
                  </a:lnTo>
                  <a:lnTo>
                    <a:pt x="48678" y="644751"/>
                  </a:lnTo>
                  <a:lnTo>
                    <a:pt x="79702" y="651014"/>
                  </a:lnTo>
                  <a:lnTo>
                    <a:pt x="8587563" y="651014"/>
                  </a:lnTo>
                  <a:lnTo>
                    <a:pt x="8618587" y="644751"/>
                  </a:lnTo>
                  <a:lnTo>
                    <a:pt x="8643922" y="627670"/>
                  </a:lnTo>
                  <a:lnTo>
                    <a:pt x="8661003" y="602335"/>
                  </a:lnTo>
                  <a:lnTo>
                    <a:pt x="8667267" y="571311"/>
                  </a:lnTo>
                  <a:lnTo>
                    <a:pt x="8667267" y="79703"/>
                  </a:lnTo>
                  <a:lnTo>
                    <a:pt x="8661003" y="48679"/>
                  </a:lnTo>
                  <a:lnTo>
                    <a:pt x="8643922" y="23344"/>
                  </a:lnTo>
                  <a:lnTo>
                    <a:pt x="8618587" y="6263"/>
                  </a:lnTo>
                  <a:lnTo>
                    <a:pt x="8587563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6302466" y="2224618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4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271654" y="1771251"/>
            <a:ext cx="4591050" cy="274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marR="5080" indent="-257810">
              <a:lnSpc>
                <a:spcPct val="1214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INDICATIONS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TXA</a:t>
            </a:r>
            <a:r>
              <a:rPr sz="1800" spc="-1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include: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269875">
              <a:lnSpc>
                <a:spcPct val="100000"/>
              </a:lnSpc>
              <a:spcBef>
                <a:spcPts val="540"/>
              </a:spcBef>
            </a:pPr>
            <a:r>
              <a:rPr sz="1800" spc="-5" dirty="0">
                <a:latin typeface="Arial MT"/>
                <a:cs typeface="Arial MT"/>
              </a:rPr>
              <a:t>Elevated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lactate</a:t>
            </a:r>
            <a:endParaRPr sz="1800">
              <a:latin typeface="Arial MT"/>
              <a:cs typeface="Arial MT"/>
            </a:endParaRPr>
          </a:p>
          <a:p>
            <a:pPr marL="269875" marR="1085215">
              <a:lnSpc>
                <a:spcPct val="125000"/>
              </a:lnSpc>
            </a:pPr>
            <a:r>
              <a:rPr sz="1800" spc="-5" dirty="0">
                <a:latin typeface="Arial MT"/>
                <a:cs typeface="Arial MT"/>
              </a:rPr>
              <a:t>One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major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amputations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Penetrating torso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trauma </a:t>
            </a:r>
            <a:r>
              <a:rPr sz="1800" dirty="0">
                <a:latin typeface="Arial MT"/>
                <a:cs typeface="Arial MT"/>
              </a:rPr>
              <a:t> Evidence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severe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bleeding</a:t>
            </a:r>
            <a:endParaRPr sz="1800">
              <a:latin typeface="Arial MT"/>
              <a:cs typeface="Arial MT"/>
            </a:endParaRPr>
          </a:p>
          <a:p>
            <a:pPr marL="25400">
              <a:lnSpc>
                <a:spcPts val="2110"/>
              </a:lnSpc>
              <a:spcBef>
                <a:spcPts val="1180"/>
              </a:spcBef>
            </a:pPr>
            <a:r>
              <a:rPr sz="1800" b="1" spc="-5" dirty="0">
                <a:latin typeface="Arial"/>
                <a:cs typeface="Arial"/>
              </a:rPr>
              <a:t>OR</a:t>
            </a:r>
            <a:endParaRPr sz="1800">
              <a:latin typeface="Arial"/>
              <a:cs typeface="Arial"/>
            </a:endParaRPr>
          </a:p>
          <a:p>
            <a:pPr marL="269875">
              <a:lnSpc>
                <a:spcPts val="2110"/>
              </a:lnSpc>
            </a:pPr>
            <a:r>
              <a:rPr sz="1800" dirty="0">
                <a:latin typeface="Arial MT"/>
                <a:cs typeface="Arial MT"/>
              </a:rPr>
              <a:t>Signs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symptoms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5" dirty="0">
                <a:latin typeface="Arial MT"/>
                <a:cs typeface="Arial MT"/>
              </a:rPr>
              <a:t> significant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TBI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0283" y="3268032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07458" y="3610932"/>
            <a:ext cx="289750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spc="-15" dirty="0">
                <a:latin typeface="Arial"/>
                <a:cs typeface="Arial"/>
              </a:rPr>
              <a:t>Tranexamic</a:t>
            </a:r>
            <a:r>
              <a:rPr sz="1800" i="1" spc="-10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Acid</a:t>
            </a:r>
            <a:r>
              <a:rPr sz="1800" i="1" spc="-2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3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IV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IO form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50283" y="1791689"/>
            <a:ext cx="1092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07458" y="2134589"/>
            <a:ext cx="3113405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i="1" dirty="0">
                <a:latin typeface="Arial"/>
                <a:cs typeface="Arial"/>
              </a:rPr>
              <a:t>2 gm </a:t>
            </a:r>
            <a:r>
              <a:rPr sz="1800" i="1" dirty="0">
                <a:latin typeface="Arial"/>
                <a:cs typeface="Arial"/>
              </a:rPr>
              <a:t>slow </a:t>
            </a:r>
            <a:r>
              <a:rPr sz="1800" i="1" spc="-5" dirty="0">
                <a:latin typeface="Arial"/>
                <a:cs typeface="Arial"/>
              </a:rPr>
              <a:t>IV </a:t>
            </a:r>
            <a:r>
              <a:rPr sz="1800" i="1" dirty="0">
                <a:latin typeface="Arial"/>
                <a:cs typeface="Arial"/>
              </a:rPr>
              <a:t>or </a:t>
            </a:r>
            <a:r>
              <a:rPr sz="1800" i="1" spc="-5" dirty="0">
                <a:latin typeface="Arial"/>
                <a:cs typeface="Arial"/>
              </a:rPr>
              <a:t>IO </a:t>
            </a:r>
            <a:r>
              <a:rPr sz="1800" i="1" dirty="0">
                <a:latin typeface="Arial"/>
                <a:cs typeface="Arial"/>
              </a:rPr>
              <a:t>push (over </a:t>
            </a:r>
            <a:r>
              <a:rPr sz="1800" i="1" spc="-49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1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minute),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as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soon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as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possible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(NOT later than </a:t>
            </a:r>
            <a:r>
              <a:rPr sz="1800" i="1" dirty="0">
                <a:latin typeface="Arial"/>
                <a:cs typeface="Arial"/>
              </a:rPr>
              <a:t>3 hours </a:t>
            </a:r>
            <a:r>
              <a:rPr sz="1800" i="1" spc="-5" dirty="0">
                <a:latin typeface="Arial"/>
                <a:cs typeface="Arial"/>
              </a:rPr>
              <a:t>after </a:t>
            </a:r>
            <a:r>
              <a:rPr sz="1800" i="1" dirty="0">
                <a:latin typeface="Arial"/>
                <a:cs typeface="Arial"/>
              </a:rPr>
              <a:t> injury)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4194" y="1586537"/>
            <a:ext cx="1088275" cy="2056146"/>
          </a:xfrm>
          <a:prstGeom prst="rect">
            <a:avLst/>
          </a:prstGeom>
        </p:spPr>
      </p:pic>
      <p:sp>
        <p:nvSpPr>
          <p:cNvPr id="15" name="object 15"/>
          <p:cNvSpPr/>
          <p:nvPr/>
        </p:nvSpPr>
        <p:spPr>
          <a:xfrm>
            <a:off x="2381934" y="2201953"/>
            <a:ext cx="114300" cy="721360"/>
          </a:xfrm>
          <a:custGeom>
            <a:avLst/>
            <a:gdLst/>
            <a:ahLst/>
            <a:cxnLst/>
            <a:rect l="l" t="t" r="r" b="b"/>
            <a:pathLst>
              <a:path w="114300" h="721360">
                <a:moveTo>
                  <a:pt x="0" y="721029"/>
                </a:moveTo>
                <a:lnTo>
                  <a:pt x="0" y="0"/>
                </a:lnTo>
                <a:lnTo>
                  <a:pt x="114300" y="0"/>
                </a:lnTo>
                <a:lnTo>
                  <a:pt x="114300" y="721029"/>
                </a:lnTo>
                <a:lnTo>
                  <a:pt x="0" y="72102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5474" y="3752972"/>
            <a:ext cx="1765237" cy="1765237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2381934" y="3675934"/>
            <a:ext cx="114300" cy="497205"/>
          </a:xfrm>
          <a:custGeom>
            <a:avLst/>
            <a:gdLst/>
            <a:ahLst/>
            <a:cxnLst/>
            <a:rect l="l" t="t" r="r" b="b"/>
            <a:pathLst>
              <a:path w="114300" h="497204">
                <a:moveTo>
                  <a:pt x="0" y="4968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6827"/>
                </a:lnTo>
                <a:lnTo>
                  <a:pt x="0" y="4968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302466" y="2571940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4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302466" y="2919262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4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302466" y="3266584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5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302466" y="3613904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5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308580" y="4309291"/>
            <a:ext cx="114300" cy="252095"/>
          </a:xfrm>
          <a:custGeom>
            <a:avLst/>
            <a:gdLst/>
            <a:ahLst/>
            <a:cxnLst/>
            <a:rect l="l" t="t" r="r" b="b"/>
            <a:pathLst>
              <a:path w="114300" h="252095">
                <a:moveTo>
                  <a:pt x="0" y="252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000"/>
                </a:lnTo>
                <a:lnTo>
                  <a:pt x="0" y="252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308580" y="4709161"/>
            <a:ext cx="114300" cy="467995"/>
          </a:xfrm>
          <a:custGeom>
            <a:avLst/>
            <a:gdLst/>
            <a:ahLst/>
            <a:cxnLst/>
            <a:rect l="l" t="t" r="r" b="b"/>
            <a:pathLst>
              <a:path w="114300" h="467995">
                <a:moveTo>
                  <a:pt x="0" y="468000"/>
                </a:moveTo>
                <a:lnTo>
                  <a:pt x="0" y="0"/>
                </a:lnTo>
                <a:lnTo>
                  <a:pt x="114300" y="0"/>
                </a:lnTo>
                <a:lnTo>
                  <a:pt x="114300" y="468000"/>
                </a:lnTo>
                <a:lnTo>
                  <a:pt x="0" y="46800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2930963" y="4563320"/>
            <a:ext cx="7817484" cy="1175385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361061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Altered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metal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associated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blast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blunt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trauma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600" spc="-5" dirty="0">
                <a:latin typeface="Arial MT"/>
                <a:cs typeface="Arial MT"/>
              </a:rPr>
              <a:t>Only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absolute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b="1" spc="-5" dirty="0">
                <a:latin typeface="Arial"/>
                <a:cs typeface="Arial"/>
              </a:rPr>
              <a:t>contraindication</a:t>
            </a:r>
            <a:r>
              <a:rPr sz="1600" spc="-5" dirty="0">
                <a:latin typeface="Arial MT"/>
                <a:cs typeface="Arial MT"/>
              </a:rPr>
              <a:t>:</a:t>
            </a:r>
            <a:r>
              <a:rPr sz="1600" dirty="0">
                <a:latin typeface="Arial MT"/>
                <a:cs typeface="Arial MT"/>
              </a:rPr>
              <a:t> Prior allergic </a:t>
            </a:r>
            <a:r>
              <a:rPr sz="1600" spc="-5" dirty="0">
                <a:latin typeface="Arial MT"/>
                <a:cs typeface="Arial MT"/>
              </a:rPr>
              <a:t>reaction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to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TXA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25" name="object 2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399832" y="5476599"/>
            <a:ext cx="368621" cy="303989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026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53456" y="721276"/>
            <a:ext cx="96850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TRANEXAMIC</a:t>
            </a:r>
            <a:r>
              <a:rPr sz="3600" b="1" spc="-1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ACID</a:t>
            </a:r>
            <a:r>
              <a:rPr sz="36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(TXA)</a:t>
            </a:r>
            <a:r>
              <a:rPr sz="3600" b="1" spc="-130" dirty="0"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37468" y="1646302"/>
            <a:ext cx="4371340" cy="12954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Hypersensitivity to TXA, </a:t>
            </a:r>
            <a:r>
              <a:rPr sz="1800" dirty="0">
                <a:latin typeface="Arial MT"/>
                <a:cs typeface="Arial MT"/>
              </a:rPr>
              <a:t>subarachnoid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hemorrhage,</a:t>
            </a:r>
            <a:r>
              <a:rPr sz="1800" spc="-5" dirty="0">
                <a:latin typeface="Arial MT"/>
                <a:cs typeface="Arial MT"/>
              </a:rPr>
              <a:t> active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intravascular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clotting,</a:t>
            </a:r>
            <a:r>
              <a:rPr sz="1800" dirty="0">
                <a:latin typeface="Arial MT"/>
                <a:cs typeface="Arial MT"/>
              </a:rPr>
              <a:t> if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clinically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indicated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7468" y="3183002"/>
            <a:ext cx="3964940" cy="10287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Blurred vision or impaired color vision,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nausea,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vomiting,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diarrhea </a:t>
            </a:r>
            <a:r>
              <a:rPr sz="1800" spc="-5" dirty="0">
                <a:latin typeface="Arial MT"/>
                <a:cs typeface="Arial MT"/>
              </a:rPr>
              <a:t>(temporary)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37468" y="4554602"/>
            <a:ext cx="4015104" cy="12954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Factor IX </a:t>
            </a:r>
            <a:r>
              <a:rPr sz="1800" dirty="0">
                <a:latin typeface="Arial MT"/>
                <a:cs typeface="Arial MT"/>
              </a:rPr>
              <a:t>complex </a:t>
            </a:r>
            <a:r>
              <a:rPr sz="1800" spc="-5" dirty="0">
                <a:latin typeface="Arial MT"/>
                <a:cs typeface="Arial MT"/>
              </a:rPr>
              <a:t>concentrates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anti-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inhibitor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coagulant</a:t>
            </a:r>
            <a:r>
              <a:rPr sz="1800" spc="-5" dirty="0">
                <a:latin typeface="Arial MT"/>
                <a:cs typeface="Arial MT"/>
              </a:rPr>
              <a:t> concentrates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039"/>
              </a:lnSpc>
            </a:pPr>
            <a:r>
              <a:rPr sz="1800" dirty="0">
                <a:latin typeface="Arial MT"/>
                <a:cs typeface="Arial MT"/>
              </a:rPr>
              <a:t>(risk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thrombosis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increased)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40798" y="1740282"/>
            <a:ext cx="284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72573" y="2108582"/>
            <a:ext cx="31388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30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sec-5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min/30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min-2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hr/24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40798" y="2845182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72573" y="3213482"/>
            <a:ext cx="39395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Administer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soon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possible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later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than</a:t>
            </a:r>
            <a:r>
              <a:rPr sz="1800" dirty="0">
                <a:latin typeface="Arial MT"/>
                <a:cs typeface="Arial MT"/>
              </a:rPr>
              <a:t> 3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hours</a:t>
            </a:r>
            <a:r>
              <a:rPr sz="1800" spc="-5" dirty="0">
                <a:latin typeface="Arial MT"/>
                <a:cs typeface="Arial MT"/>
              </a:rPr>
              <a:t> after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injury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804565" y="1107094"/>
            <a:ext cx="7897495" cy="4980305"/>
            <a:chOff x="3804565" y="1107094"/>
            <a:chExt cx="7897495" cy="4980305"/>
          </a:xfrm>
        </p:grpSpPr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04565" y="1107094"/>
              <a:ext cx="4519560" cy="498018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7562019" y="4290907"/>
              <a:ext cx="4139565" cy="1440180"/>
            </a:xfrm>
            <a:custGeom>
              <a:avLst/>
              <a:gdLst/>
              <a:ahLst/>
              <a:cxnLst/>
              <a:rect l="l" t="t" r="r" b="b"/>
              <a:pathLst>
                <a:path w="4139565" h="1440179">
                  <a:moveTo>
                    <a:pt x="3963182" y="0"/>
                  </a:moveTo>
                  <a:lnTo>
                    <a:pt x="176260" y="0"/>
                  </a:lnTo>
                  <a:lnTo>
                    <a:pt x="129403" y="6296"/>
                  </a:lnTo>
                  <a:lnTo>
                    <a:pt x="87298" y="24064"/>
                  </a:lnTo>
                  <a:lnTo>
                    <a:pt x="51625" y="51625"/>
                  </a:lnTo>
                  <a:lnTo>
                    <a:pt x="24064" y="87298"/>
                  </a:lnTo>
                  <a:lnTo>
                    <a:pt x="6296" y="129403"/>
                  </a:lnTo>
                  <a:lnTo>
                    <a:pt x="0" y="176260"/>
                  </a:lnTo>
                  <a:lnTo>
                    <a:pt x="0" y="1263423"/>
                  </a:lnTo>
                  <a:lnTo>
                    <a:pt x="6296" y="1310281"/>
                  </a:lnTo>
                  <a:lnTo>
                    <a:pt x="24064" y="1352386"/>
                  </a:lnTo>
                  <a:lnTo>
                    <a:pt x="51625" y="1388059"/>
                  </a:lnTo>
                  <a:lnTo>
                    <a:pt x="87298" y="1415620"/>
                  </a:lnTo>
                  <a:lnTo>
                    <a:pt x="129403" y="1433388"/>
                  </a:lnTo>
                  <a:lnTo>
                    <a:pt x="176260" y="1439684"/>
                  </a:lnTo>
                  <a:lnTo>
                    <a:pt x="3963182" y="1439684"/>
                  </a:lnTo>
                  <a:lnTo>
                    <a:pt x="4010039" y="1433388"/>
                  </a:lnTo>
                  <a:lnTo>
                    <a:pt x="4052144" y="1415620"/>
                  </a:lnTo>
                  <a:lnTo>
                    <a:pt x="4087817" y="1388059"/>
                  </a:lnTo>
                  <a:lnTo>
                    <a:pt x="4115378" y="1352386"/>
                  </a:lnTo>
                  <a:lnTo>
                    <a:pt x="4133146" y="1310281"/>
                  </a:lnTo>
                  <a:lnTo>
                    <a:pt x="4139443" y="1263423"/>
                  </a:lnTo>
                  <a:lnTo>
                    <a:pt x="4139443" y="176260"/>
                  </a:lnTo>
                  <a:lnTo>
                    <a:pt x="4133146" y="129403"/>
                  </a:lnTo>
                  <a:lnTo>
                    <a:pt x="4115378" y="87298"/>
                  </a:lnTo>
                  <a:lnTo>
                    <a:pt x="4087817" y="51625"/>
                  </a:lnTo>
                  <a:lnTo>
                    <a:pt x="4052144" y="24064"/>
                  </a:lnTo>
                  <a:lnTo>
                    <a:pt x="4010039" y="6296"/>
                  </a:lnTo>
                  <a:lnTo>
                    <a:pt x="3963182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8223544" y="4485523"/>
            <a:ext cx="3374390" cy="9550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38100" marR="3048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latin typeface="Arial"/>
                <a:cs typeface="Arial"/>
              </a:rPr>
              <a:t>TXA </a:t>
            </a:r>
            <a:r>
              <a:rPr sz="1600" dirty="0">
                <a:latin typeface="Arial MT"/>
                <a:cs typeface="Arial MT"/>
              </a:rPr>
              <a:t>can be </a:t>
            </a:r>
            <a:r>
              <a:rPr sz="1600" spc="-5" dirty="0">
                <a:latin typeface="Arial MT"/>
                <a:cs typeface="Arial MT"/>
              </a:rPr>
              <a:t>safely administered </a:t>
            </a:r>
            <a:r>
              <a:rPr sz="1600" dirty="0">
                <a:latin typeface="Arial MT"/>
                <a:cs typeface="Arial MT"/>
              </a:rPr>
              <a:t>in 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same</a:t>
            </a:r>
            <a:r>
              <a:rPr sz="1600" spc="-5" dirty="0">
                <a:latin typeface="Arial MT"/>
                <a:cs typeface="Arial MT"/>
              </a:rPr>
              <a:t> IV </a:t>
            </a:r>
            <a:r>
              <a:rPr sz="1600" dirty="0">
                <a:latin typeface="Arial MT"/>
                <a:cs typeface="Arial MT"/>
              </a:rPr>
              <a:t>line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blood,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crystalloid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</a:t>
            </a:r>
            <a:r>
              <a:rPr sz="1600" dirty="0">
                <a:latin typeface="Arial MT"/>
                <a:cs typeface="Arial MT"/>
              </a:rPr>
              <a:t>luids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 Hex</a:t>
            </a:r>
            <a:r>
              <a:rPr sz="1600" spc="-5" dirty="0">
                <a:latin typeface="Arial MT"/>
                <a:cs typeface="Arial MT"/>
              </a:rPr>
              <a:t>t</a:t>
            </a:r>
            <a:r>
              <a:rPr sz="1600" dirty="0">
                <a:latin typeface="Arial MT"/>
                <a:cs typeface="Arial MT"/>
              </a:rPr>
              <a:t>end</a:t>
            </a:r>
            <a:r>
              <a:rPr sz="1600" spc="-150" dirty="0">
                <a:latin typeface="Arial MT"/>
                <a:cs typeface="Arial MT"/>
              </a:rPr>
              <a:t> </a:t>
            </a:r>
            <a:r>
              <a:rPr sz="1575" spc="15" baseline="18518" dirty="0">
                <a:latin typeface="Arial MT"/>
                <a:cs typeface="Arial MT"/>
              </a:rPr>
              <a:t>®</a:t>
            </a:r>
            <a:r>
              <a:rPr sz="1575" baseline="18518" dirty="0">
                <a:latin typeface="Arial MT"/>
                <a:cs typeface="Arial MT"/>
              </a:rPr>
              <a:t> </a:t>
            </a:r>
            <a:r>
              <a:rPr sz="1575" spc="-209" baseline="18518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</a:t>
            </a:r>
            <a:r>
              <a:rPr sz="1600" spc="-5" dirty="0">
                <a:latin typeface="Arial MT"/>
                <a:cs typeface="Arial MT"/>
              </a:rPr>
              <a:t>f</a:t>
            </a:r>
            <a:r>
              <a:rPr sz="1600" dirty="0">
                <a:latin typeface="Arial MT"/>
                <a:cs typeface="Arial MT"/>
              </a:rPr>
              <a:t>lush line  </a:t>
            </a:r>
            <a:r>
              <a:rPr sz="1600" spc="-5" dirty="0">
                <a:latin typeface="Arial MT"/>
                <a:cs typeface="Arial MT"/>
              </a:rPr>
              <a:t>before</a:t>
            </a:r>
            <a:r>
              <a:rPr sz="1600" dirty="0">
                <a:latin typeface="Arial MT"/>
                <a:cs typeface="Arial MT"/>
              </a:rPr>
              <a:t> and </a:t>
            </a:r>
            <a:r>
              <a:rPr sz="1600" spc="-5" dirty="0">
                <a:latin typeface="Arial MT"/>
                <a:cs typeface="Arial MT"/>
              </a:rPr>
              <a:t>after administration)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665930" y="2126211"/>
            <a:ext cx="445770" cy="2674620"/>
            <a:chOff x="7665930" y="2126211"/>
            <a:chExt cx="445770" cy="2674620"/>
          </a:xfrm>
        </p:grpSpPr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43061" y="4485148"/>
              <a:ext cx="368621" cy="315091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7665923" y="2126221"/>
              <a:ext cx="114300" cy="1720850"/>
            </a:xfrm>
            <a:custGeom>
              <a:avLst/>
              <a:gdLst/>
              <a:ahLst/>
              <a:cxnLst/>
              <a:rect l="l" t="t" r="r" b="b"/>
              <a:pathLst>
                <a:path w="114300" h="1720850">
                  <a:moveTo>
                    <a:pt x="114300" y="1138237"/>
                  </a:moveTo>
                  <a:lnTo>
                    <a:pt x="0" y="1138237"/>
                  </a:lnTo>
                  <a:lnTo>
                    <a:pt x="0" y="1720697"/>
                  </a:lnTo>
                  <a:lnTo>
                    <a:pt x="114300" y="1720697"/>
                  </a:lnTo>
                  <a:lnTo>
                    <a:pt x="114300" y="1138237"/>
                  </a:lnTo>
                  <a:close/>
                </a:path>
                <a:path w="114300" h="1720850">
                  <a:moveTo>
                    <a:pt x="114300" y="0"/>
                  </a:moveTo>
                  <a:lnTo>
                    <a:pt x="0" y="0"/>
                  </a:lnTo>
                  <a:lnTo>
                    <a:pt x="0" y="374091"/>
                  </a:lnTo>
                  <a:lnTo>
                    <a:pt x="114300" y="374091"/>
                  </a:lnTo>
                  <a:lnTo>
                    <a:pt x="11430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6452332" y="6045215"/>
            <a:ext cx="34163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C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832549" y="6058982"/>
            <a:ext cx="131318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</a:t>
            </a:r>
            <a:r>
              <a:rPr sz="3200" spc="-50" dirty="0">
                <a:solidFill>
                  <a:srgbClr val="2E3334"/>
                </a:solidFill>
                <a:latin typeface="Arial Black"/>
                <a:cs typeface="Arial Black"/>
              </a:rPr>
              <a:t> 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R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083615" y="6058981"/>
            <a:ext cx="364490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86816" y="775827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4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1256" y="4369690"/>
            <a:ext cx="570751" cy="57879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880935" y="1626523"/>
            <a:ext cx="6652895" cy="386969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8270" marR="241935" indent="-116205">
              <a:lnSpc>
                <a:spcPts val="3200"/>
              </a:lnSpc>
              <a:spcBef>
                <a:spcPts val="34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Intravenous</a:t>
            </a:r>
            <a:r>
              <a:rPr sz="2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Intraosseous</a:t>
            </a:r>
            <a:r>
              <a:rPr sz="2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Access </a:t>
            </a:r>
            <a:r>
              <a:rPr sz="2800" b="1" spc="-7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and TXA</a:t>
            </a:r>
            <a:r>
              <a:rPr sz="2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Administration Skill Station</a:t>
            </a:r>
            <a:endParaRPr sz="2800">
              <a:latin typeface="Arial"/>
              <a:cs typeface="Arial"/>
            </a:endParaRPr>
          </a:p>
          <a:p>
            <a:pPr marL="1336040" marR="5080">
              <a:lnSpc>
                <a:spcPct val="184900"/>
              </a:lnSpc>
              <a:spcBef>
                <a:spcPts val="2745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Field-Ruggedized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Saline</a:t>
            </a:r>
            <a:r>
              <a:rPr sz="24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Lock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Insertion </a:t>
            </a:r>
            <a:r>
              <a:rPr sz="2400" spc="-6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30" dirty="0">
                <a:solidFill>
                  <a:srgbClr val="FFFFFF"/>
                </a:solidFill>
                <a:latin typeface="Arial MT"/>
                <a:cs typeface="Arial MT"/>
              </a:rPr>
              <a:t>FAST1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 Intraosseous</a:t>
            </a:r>
            <a:r>
              <a:rPr sz="2400" spc="-1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Access</a:t>
            </a:r>
            <a:endParaRPr sz="2400">
              <a:latin typeface="Arial MT"/>
              <a:cs typeface="Arial MT"/>
            </a:endParaRPr>
          </a:p>
          <a:p>
            <a:pPr marL="1332230" marR="1611630" indent="7620">
              <a:lnSpc>
                <a:spcPct val="169800"/>
              </a:lnSpc>
              <a:spcBef>
                <a:spcPts val="45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EZ-IO</a:t>
            </a:r>
            <a:r>
              <a:rPr sz="24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Intraosseous</a:t>
            </a:r>
            <a:r>
              <a:rPr sz="2400" spc="-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Access </a:t>
            </a:r>
            <a:r>
              <a:rPr sz="2400" spc="-6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XA</a:t>
            </a:r>
            <a:r>
              <a:rPr sz="2400" spc="-2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Adminis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ra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ion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25067" y="5047870"/>
            <a:ext cx="544081" cy="55174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36497" y="3733420"/>
            <a:ext cx="570751" cy="57879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340306" y="3074290"/>
            <a:ext cx="570751" cy="57879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24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4490" y="842351"/>
            <a:ext cx="11423015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lang="en-US" sz="3600" b="1" spc="-20" dirty="0">
                <a:solidFill>
                  <a:srgbClr val="FFFFFF"/>
                </a:solidFill>
                <a:latin typeface="Arial"/>
                <a:cs typeface="Arial"/>
              </a:rPr>
              <a:t>Shock Recognition and Management</a:t>
            </a:r>
            <a:endParaRPr sz="3600" dirty="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6" name="object 6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25</a:t>
            </a:fld>
            <a:endParaRPr sz="1200">
              <a:latin typeface="Arial MT"/>
              <a:cs typeface="Arial MT"/>
            </a:endParaRPr>
          </a:p>
        </p:txBody>
      </p:sp>
      <p:pic>
        <p:nvPicPr>
          <p:cNvPr id="13" name="10d. Shock Recognition and Management">
            <a:hlinkClick r:id="" action="ppaction://media"/>
            <a:extLst>
              <a:ext uri="{FF2B5EF4-FFF2-40B4-BE49-F238E27FC236}">
                <a16:creationId xmlns:a16="http://schemas.microsoft.com/office/drawing/2014/main" id="{5FC2C97F-4912-08F2-441E-C7AB6F0F6F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6926" y="1644747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79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10720" y="720641"/>
            <a:ext cx="23710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0000"/>
                </a:solidFill>
              </a:rPr>
              <a:t>SUMMA</a:t>
            </a:r>
            <a:r>
              <a:rPr sz="3600" spc="-135" dirty="0">
                <a:solidFill>
                  <a:srgbClr val="000000"/>
                </a:solidFill>
              </a:rPr>
              <a:t>R</a:t>
            </a:r>
            <a:r>
              <a:rPr sz="3600" dirty="0">
                <a:solidFill>
                  <a:srgbClr val="000000"/>
                </a:solidFill>
              </a:rPr>
              <a:t>Y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6263087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90" h="720090">
                <a:moveTo>
                  <a:pt x="360000" y="0"/>
                </a:moveTo>
                <a:lnTo>
                  <a:pt x="314035" y="2928"/>
                </a:lnTo>
                <a:lnTo>
                  <a:pt x="268677" y="11715"/>
                </a:lnTo>
                <a:lnTo>
                  <a:pt x="224532" y="26360"/>
                </a:lnTo>
                <a:lnTo>
                  <a:pt x="182206" y="46862"/>
                </a:lnTo>
                <a:lnTo>
                  <a:pt x="142307" y="73223"/>
                </a:lnTo>
                <a:lnTo>
                  <a:pt x="105441" y="105441"/>
                </a:lnTo>
                <a:lnTo>
                  <a:pt x="73223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3" y="577692"/>
                </a:lnTo>
                <a:lnTo>
                  <a:pt x="105441" y="614558"/>
                </a:lnTo>
                <a:lnTo>
                  <a:pt x="142307" y="646776"/>
                </a:lnTo>
                <a:lnTo>
                  <a:pt x="182206" y="673137"/>
                </a:lnTo>
                <a:lnTo>
                  <a:pt x="224532" y="693639"/>
                </a:lnTo>
                <a:lnTo>
                  <a:pt x="268677" y="708284"/>
                </a:lnTo>
                <a:lnTo>
                  <a:pt x="314035" y="717071"/>
                </a:lnTo>
                <a:lnTo>
                  <a:pt x="360000" y="719999"/>
                </a:lnTo>
                <a:lnTo>
                  <a:pt x="405965" y="717071"/>
                </a:lnTo>
                <a:lnTo>
                  <a:pt x="451323" y="708284"/>
                </a:lnTo>
                <a:lnTo>
                  <a:pt x="495469" y="693639"/>
                </a:lnTo>
                <a:lnTo>
                  <a:pt x="537794" y="673137"/>
                </a:lnTo>
                <a:lnTo>
                  <a:pt x="577693" y="646776"/>
                </a:lnTo>
                <a:lnTo>
                  <a:pt x="614559" y="614558"/>
                </a:lnTo>
                <a:lnTo>
                  <a:pt x="646777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7" y="142307"/>
                </a:lnTo>
                <a:lnTo>
                  <a:pt x="614559" y="105441"/>
                </a:lnTo>
                <a:lnTo>
                  <a:pt x="577693" y="73223"/>
                </a:lnTo>
                <a:lnTo>
                  <a:pt x="537794" y="46862"/>
                </a:lnTo>
                <a:lnTo>
                  <a:pt x="495469" y="26360"/>
                </a:lnTo>
                <a:lnTo>
                  <a:pt x="451323" y="11715"/>
                </a:lnTo>
                <a:lnTo>
                  <a:pt x="405965" y="2928"/>
                </a:lnTo>
                <a:lnTo>
                  <a:pt x="360000" y="0"/>
                </a:lnTo>
                <a:close/>
              </a:path>
            </a:pathLst>
          </a:custGeom>
          <a:solidFill>
            <a:srgbClr val="F265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506745" y="1537855"/>
            <a:ext cx="9784715" cy="507555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Signs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symptoms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shock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dirty="0">
                <a:latin typeface="Arial MT"/>
                <a:cs typeface="Arial MT"/>
              </a:rPr>
              <a:t>Use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peripheral pulses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mental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status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 </a:t>
            </a:r>
            <a:r>
              <a:rPr sz="2400" b="1" spc="-5" dirty="0">
                <a:latin typeface="Arial"/>
                <a:cs typeface="Arial"/>
              </a:rPr>
              <a:t>identify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shock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lethal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triad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hemorrhagic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shock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b="1" spc="-5" dirty="0">
                <a:latin typeface="Arial"/>
                <a:cs typeface="Arial"/>
              </a:rPr>
              <a:t>Refractory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shock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spc="-5" dirty="0">
                <a:latin typeface="Arial MT"/>
                <a:cs typeface="Arial MT"/>
              </a:rPr>
              <a:t>Indications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establishing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both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intravenous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intraosseous</a:t>
            </a:r>
            <a:r>
              <a:rPr sz="2400" b="1" spc="1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access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spc="-5" dirty="0">
                <a:latin typeface="Arial MT"/>
                <a:cs typeface="Arial MT"/>
              </a:rPr>
              <a:t>Indications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administering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TXA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spc="-5" dirty="0">
                <a:latin typeface="Arial MT"/>
                <a:cs typeface="Arial MT"/>
              </a:rPr>
              <a:t>Insertion</a:t>
            </a:r>
            <a:r>
              <a:rPr sz="2400" dirty="0">
                <a:latin typeface="Arial MT"/>
                <a:cs typeface="Arial MT"/>
              </a:rPr>
              <a:t> of </a:t>
            </a:r>
            <a:r>
              <a:rPr sz="2400" spc="-5" dirty="0">
                <a:latin typeface="Arial MT"/>
                <a:cs typeface="Arial MT"/>
              </a:rPr>
              <a:t>field-ruggedized </a:t>
            </a:r>
            <a:r>
              <a:rPr sz="2400" b="1" spc="-5" dirty="0">
                <a:latin typeface="Arial"/>
                <a:cs typeface="Arial"/>
              </a:rPr>
              <a:t>saline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locks</a:t>
            </a:r>
            <a:endParaRPr sz="2400">
              <a:latin typeface="Arial"/>
              <a:cs typeface="Arial"/>
            </a:endParaRPr>
          </a:p>
          <a:p>
            <a:pPr marL="12700" marR="2800985">
              <a:lnSpc>
                <a:spcPts val="3400"/>
              </a:lnSpc>
              <a:spcBef>
                <a:spcPts val="200"/>
              </a:spcBef>
            </a:pPr>
            <a:r>
              <a:rPr sz="2400" spc="-5" dirty="0">
                <a:latin typeface="Arial MT"/>
                <a:cs typeface="Arial MT"/>
              </a:rPr>
              <a:t>Insertion</a:t>
            </a:r>
            <a:r>
              <a:rPr sz="2400" dirty="0">
                <a:latin typeface="Arial MT"/>
                <a:cs typeface="Arial MT"/>
              </a:rPr>
              <a:t> of </a:t>
            </a:r>
            <a:r>
              <a:rPr sz="2400" b="1" spc="-30" dirty="0">
                <a:latin typeface="Arial"/>
                <a:cs typeface="Arial"/>
              </a:rPr>
              <a:t>FAST1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EZ-IO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 MT"/>
                <a:cs typeface="Arial MT"/>
              </a:rPr>
              <a:t>intraosseous </a:t>
            </a:r>
            <a:r>
              <a:rPr sz="2400" dirty="0">
                <a:latin typeface="Arial MT"/>
                <a:cs typeface="Arial MT"/>
              </a:rPr>
              <a:t>devices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Administration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"/>
                <a:cs typeface="Arial"/>
              </a:rPr>
              <a:t>TXA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 marR="509905" algn="ctr">
              <a:lnSpc>
                <a:spcPct val="100000"/>
              </a:lnSpc>
              <a:spcBef>
                <a:spcPts val="2014"/>
              </a:spcBef>
              <a:tabLst>
                <a:tab pos="1619250" algn="l"/>
                <a:tab pos="22504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M A R	</a:t>
            </a: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H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20938" y="1669689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20938" y="2107750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20938" y="2545811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320938" y="2983872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20938" y="3421934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320938" y="3859996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20938" y="4335793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320938" y="4794403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20938" y="5211915"/>
            <a:ext cx="0" cy="318135"/>
          </a:xfrm>
          <a:custGeom>
            <a:avLst/>
            <a:gdLst/>
            <a:ahLst/>
            <a:cxnLst/>
            <a:rect l="l" t="t" r="r" b="b"/>
            <a:pathLst>
              <a:path h="318135">
                <a:moveTo>
                  <a:pt x="0" y="317966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26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984312" y="1795214"/>
            <a:ext cx="9364980" cy="3698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are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most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reliable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indicators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in a</a:t>
            </a:r>
            <a:r>
              <a:rPr sz="2100" spc="-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TFC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setting?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1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 definition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shock?</a:t>
            </a: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650">
              <a:latin typeface="Arial MT"/>
              <a:cs typeface="Arial MT"/>
            </a:endParaRPr>
          </a:p>
          <a:p>
            <a:pPr marL="12700" marR="5080">
              <a:lnSpc>
                <a:spcPts val="2400"/>
              </a:lnSpc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If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all hemorrhage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control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measures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have been applied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fluid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resuscitation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does not improve shock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(refractory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shock), what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potentially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unrecognized injury </a:t>
            </a:r>
            <a:r>
              <a:rPr sz="2100" spc="-5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be considered,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how would you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treat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it?</a:t>
            </a:r>
            <a:endParaRPr sz="2100">
              <a:latin typeface="Arial MT"/>
              <a:cs typeface="Arial MT"/>
            </a:endParaRPr>
          </a:p>
          <a:p>
            <a:pPr marL="12700" marR="685800">
              <a:lnSpc>
                <a:spcPts val="5400"/>
              </a:lnSpc>
              <a:spcBef>
                <a:spcPts val="400"/>
              </a:spcBef>
            </a:pP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you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establish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IV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access on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all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casualties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in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case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they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deteriorate?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proper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protocol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administering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tranexamic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acid?</a:t>
            </a:r>
            <a:endParaRPr sz="21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5152552"/>
            <a:ext cx="554224" cy="58682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4444042"/>
            <a:ext cx="554224" cy="58682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3157940"/>
            <a:ext cx="554224" cy="5868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2430964"/>
            <a:ext cx="554224" cy="58682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1416" y="1721398"/>
            <a:ext cx="554224" cy="58682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609483" y="861484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13" name="object 13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27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10:</a:t>
            </a:r>
            <a:r>
              <a:rPr spc="-5" dirty="0"/>
              <a:t> Shock</a:t>
            </a:r>
            <a:r>
              <a:rPr dirty="0"/>
              <a:t> </a:t>
            </a:r>
            <a:r>
              <a:rPr spc="-5" dirty="0"/>
              <a:t>Recognition and Management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3226" y="2865150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28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61990" y="284892"/>
            <a:ext cx="58680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10: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Shock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Recognition and Management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5742" y="1413868"/>
            <a:ext cx="6021545" cy="484852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20939" y="837045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043011" y="1959162"/>
            <a:ext cx="4874895" cy="313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2700" marR="1524635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regularly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– latest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edition dated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5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 November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2020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600"/>
              </a:lnSpc>
            </a:pP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These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guidelines are the result of decisions made by the </a:t>
            </a:r>
            <a:r>
              <a:rPr sz="1400" spc="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Committee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on</a:t>
            </a:r>
            <a:r>
              <a:rPr sz="1400" spc="-4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Tactical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Combat</a:t>
            </a:r>
            <a:r>
              <a:rPr sz="1400" spc="-1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Casualty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Care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as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they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explore </a:t>
            </a:r>
            <a:r>
              <a:rPr sz="1400" spc="-37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evidence-based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research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regarding best</a:t>
            </a:r>
            <a:r>
              <a:rPr sz="1400" spc="-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practices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50">
              <a:latin typeface="Arial MT"/>
              <a:cs typeface="Arial MT"/>
            </a:endParaRPr>
          </a:p>
          <a:p>
            <a:pPr marL="12700">
              <a:lnSpc>
                <a:spcPts val="2470"/>
              </a:lnSpc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 Chapter 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25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2700" marR="1658620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926616" y="4778405"/>
            <a:ext cx="969010" cy="305435"/>
          </a:xfrm>
          <a:custGeom>
            <a:avLst/>
            <a:gdLst/>
            <a:ahLst/>
            <a:cxnLst/>
            <a:rect l="l" t="t" r="r" b="b"/>
            <a:pathLst>
              <a:path w="969010" h="305435">
                <a:moveTo>
                  <a:pt x="16690" y="0"/>
                </a:moveTo>
                <a:lnTo>
                  <a:pt x="0" y="238686"/>
                </a:lnTo>
                <a:lnTo>
                  <a:pt x="951788" y="305241"/>
                </a:lnTo>
                <a:lnTo>
                  <a:pt x="968479" y="66554"/>
                </a:lnTo>
                <a:lnTo>
                  <a:pt x="1669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 rot="180000">
            <a:off x="4076308" y="4857065"/>
            <a:ext cx="670045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00"/>
              </a:lnSpc>
            </a:pPr>
            <a:r>
              <a:rPr sz="1650" b="1" spc="-37" baseline="505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50" b="1" baseline="252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650" b="1" spc="-37" baseline="2525" dirty="0">
                <a:solidFill>
                  <a:srgbClr val="FFFFFF"/>
                </a:solidFill>
                <a:latin typeface="Arial"/>
                <a:cs typeface="Arial"/>
              </a:rPr>
              <a:t> 2</a:t>
            </a:r>
            <a:r>
              <a:rPr sz="1100" b="1" spc="-25" dirty="0">
                <a:solidFill>
                  <a:srgbClr val="FFFFFF"/>
                </a:solidFill>
                <a:latin typeface="Arial"/>
                <a:cs typeface="Arial"/>
              </a:rPr>
              <a:t>02</a:t>
            </a: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1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61295" y="6560678"/>
            <a:ext cx="291465" cy="196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z="1200" dirty="0">
                <a:latin typeface="Arial MT"/>
                <a:cs typeface="Arial MT"/>
              </a:rPr>
              <a:t>29</a:t>
            </a:fld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2220</Words>
  <Application>Microsoft Office PowerPoint</Application>
  <PresentationFormat>Widescreen</PresentationFormat>
  <Paragraphs>374</Paragraphs>
  <Slides>29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Arial Black</vt:lpstr>
      <vt:lpstr>Arial MT</vt:lpstr>
      <vt:lpstr>Calibri</vt:lpstr>
      <vt:lpstr>Times New Roman</vt:lpstr>
      <vt:lpstr>Office Theme</vt:lpstr>
      <vt:lpstr>TACTICAL COMBAT  CASUALTY CARE COURSE</vt:lpstr>
      <vt:lpstr>Module 10: Shock Recognition and Management</vt:lpstr>
      <vt:lpstr>Module 10: Shock Recognition and Management</vt:lpstr>
      <vt:lpstr>MARCH PAWS</vt:lpstr>
      <vt:lpstr>Module 10: Shock Recognition and Management</vt:lpstr>
      <vt:lpstr>Module 10: Shock Recognition and Management</vt:lpstr>
      <vt:lpstr>SIGNS AND SYMPTOMS  OF SHOCK (cont.)</vt:lpstr>
      <vt:lpstr>Module 10: Shock Recognition and Management SIGNS AND SYMPTOMS</vt:lpstr>
      <vt:lpstr>Module 10: Shock Recognition and Management</vt:lpstr>
      <vt:lpstr>LEVEL OF CONSCIOUSNESS &amp;  PERIPHERAL PULSE CHANGES IN SHOCK</vt:lpstr>
      <vt:lpstr>Module 10: Shock Recognition and Management</vt:lpstr>
      <vt:lpstr>THE LETHAL TRIAD OF HEMORRHAGIC SHOCK</vt:lpstr>
      <vt:lpstr>LETHAL TRIAD IDENTIFY  PREVENTIVE MEASURES</vt:lpstr>
      <vt:lpstr>REFRACTORY HEMORRHAGIC SHOCK</vt:lpstr>
      <vt:lpstr>INDICATIONS/METHODS OF INTRAVENOUS (IV) ACCESS</vt:lpstr>
      <vt:lpstr>PowerPoint Presentation</vt:lpstr>
      <vt:lpstr>Module 10: Shock Recognition and Management</vt:lpstr>
      <vt:lpstr>Module 10: Shock Recognition and Management</vt:lpstr>
      <vt:lpstr>PowerPoint Presentation</vt:lpstr>
      <vt:lpstr>PowerPoint Presentation</vt:lpstr>
      <vt:lpstr>PowerPoint Presentation</vt:lpstr>
      <vt:lpstr>Module 10: Shock Recognition and Management</vt:lpstr>
      <vt:lpstr>Module 10: Shock Recognition and Management</vt:lpstr>
      <vt:lpstr>SKILL STATION</vt:lpstr>
      <vt:lpstr>PowerPoint Presentation</vt:lpstr>
      <vt:lpstr>SUMMARY</vt:lpstr>
      <vt:lpstr>CHECK ON LEARNING</vt:lpstr>
      <vt:lpstr>Module 10: Shock Recognition and Management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10 Shock Recognition and Management V1.6 JTS FINAL</dc:title>
  <cp:lastModifiedBy>Adam Rafferty</cp:lastModifiedBy>
  <cp:revision>1</cp:revision>
  <dcterms:created xsi:type="dcterms:W3CDTF">2023-08-01T20:24:34Z</dcterms:created>
  <dcterms:modified xsi:type="dcterms:W3CDTF">2023-08-13T19:45:48Z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2022-06-09T00:00:00Z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